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7"/>
  </p:notesMasterIdLst>
  <p:sldIdLst>
    <p:sldId id="280" r:id="rId2"/>
    <p:sldId id="281" r:id="rId3"/>
    <p:sldId id="366" r:id="rId4"/>
    <p:sldId id="290" r:id="rId5"/>
    <p:sldId id="457" r:id="rId6"/>
    <p:sldId id="458" r:id="rId7"/>
    <p:sldId id="447" r:id="rId8"/>
    <p:sldId id="308" r:id="rId9"/>
    <p:sldId id="429" r:id="rId10"/>
    <p:sldId id="430" r:id="rId11"/>
    <p:sldId id="294" r:id="rId12"/>
    <p:sldId id="403" r:id="rId13"/>
    <p:sldId id="404" r:id="rId14"/>
    <p:sldId id="405" r:id="rId15"/>
    <p:sldId id="432" r:id="rId16"/>
    <p:sldId id="282" r:id="rId17"/>
    <p:sldId id="427" r:id="rId18"/>
    <p:sldId id="356" r:id="rId19"/>
    <p:sldId id="428" r:id="rId20"/>
    <p:sldId id="286" r:id="rId21"/>
    <p:sldId id="287" r:id="rId22"/>
    <p:sldId id="367" r:id="rId23"/>
    <p:sldId id="371" r:id="rId24"/>
    <p:sldId id="372" r:id="rId25"/>
    <p:sldId id="370" r:id="rId26"/>
    <p:sldId id="374" r:id="rId27"/>
    <p:sldId id="377" r:id="rId28"/>
    <p:sldId id="378" r:id="rId29"/>
    <p:sldId id="431" r:id="rId30"/>
    <p:sldId id="379" r:id="rId31"/>
    <p:sldId id="380" r:id="rId32"/>
    <p:sldId id="381" r:id="rId33"/>
    <p:sldId id="382" r:id="rId34"/>
    <p:sldId id="383" r:id="rId35"/>
    <p:sldId id="384" r:id="rId36"/>
    <p:sldId id="385" r:id="rId37"/>
    <p:sldId id="386" r:id="rId38"/>
    <p:sldId id="388" r:id="rId39"/>
    <p:sldId id="390" r:id="rId40"/>
    <p:sldId id="407" r:id="rId41"/>
    <p:sldId id="302" r:id="rId42"/>
    <p:sldId id="303" r:id="rId43"/>
    <p:sldId id="391" r:id="rId44"/>
    <p:sldId id="363" r:id="rId45"/>
    <p:sldId id="408" r:id="rId46"/>
    <p:sldId id="305" r:id="rId47"/>
    <p:sldId id="306" r:id="rId48"/>
    <p:sldId id="307" r:id="rId49"/>
    <p:sldId id="433" r:id="rId50"/>
    <p:sldId id="409" r:id="rId51"/>
    <p:sldId id="357" r:id="rId52"/>
    <p:sldId id="358" r:id="rId53"/>
    <p:sldId id="359" r:id="rId54"/>
    <p:sldId id="392" r:id="rId55"/>
    <p:sldId id="309" r:id="rId56"/>
    <p:sldId id="310" r:id="rId57"/>
    <p:sldId id="393" r:id="rId58"/>
    <p:sldId id="410" r:id="rId59"/>
    <p:sldId id="411" r:id="rId60"/>
    <p:sldId id="412" r:id="rId61"/>
    <p:sldId id="459" r:id="rId62"/>
    <p:sldId id="394" r:id="rId63"/>
    <p:sldId id="326" r:id="rId64"/>
    <p:sldId id="327" r:id="rId65"/>
    <p:sldId id="328" r:id="rId66"/>
    <p:sldId id="329" r:id="rId67"/>
    <p:sldId id="355" r:id="rId68"/>
    <p:sldId id="413" r:id="rId69"/>
    <p:sldId id="414" r:id="rId70"/>
    <p:sldId id="395" r:id="rId71"/>
    <p:sldId id="320" r:id="rId72"/>
    <p:sldId id="321" r:id="rId73"/>
    <p:sldId id="325" r:id="rId74"/>
    <p:sldId id="354" r:id="rId75"/>
    <p:sldId id="396" r:id="rId76"/>
    <p:sldId id="332" r:id="rId77"/>
    <p:sldId id="331" r:id="rId78"/>
    <p:sldId id="334" r:id="rId79"/>
    <p:sldId id="335" r:id="rId80"/>
    <p:sldId id="350" r:id="rId81"/>
    <p:sldId id="365" r:id="rId82"/>
    <p:sldId id="368" r:id="rId83"/>
    <p:sldId id="375" r:id="rId84"/>
    <p:sldId id="448" r:id="rId85"/>
    <p:sldId id="317" r:id="rId86"/>
    <p:sldId id="318" r:id="rId87"/>
    <p:sldId id="415" r:id="rId88"/>
    <p:sldId id="397" r:id="rId89"/>
    <p:sldId id="435" r:id="rId90"/>
    <p:sldId id="436" r:id="rId91"/>
    <p:sldId id="437" r:id="rId92"/>
    <p:sldId id="438" r:id="rId93"/>
    <p:sldId id="398" r:id="rId94"/>
    <p:sldId id="417" r:id="rId95"/>
    <p:sldId id="439" r:id="rId96"/>
    <p:sldId id="440" r:id="rId97"/>
    <p:sldId id="441" r:id="rId98"/>
    <p:sldId id="443" r:id="rId99"/>
    <p:sldId id="444" r:id="rId100"/>
    <p:sldId id="446" r:id="rId101"/>
    <p:sldId id="451" r:id="rId102"/>
    <p:sldId id="452" r:id="rId103"/>
    <p:sldId id="453" r:id="rId104"/>
    <p:sldId id="454" r:id="rId105"/>
    <p:sldId id="455" r:id="rId106"/>
    <p:sldId id="456" r:id="rId107"/>
    <p:sldId id="399" r:id="rId108"/>
    <p:sldId id="416" r:id="rId109"/>
    <p:sldId id="400" r:id="rId110"/>
    <p:sldId id="420" r:id="rId111"/>
    <p:sldId id="421" r:id="rId112"/>
    <p:sldId id="422" r:id="rId113"/>
    <p:sldId id="401" r:id="rId114"/>
    <p:sldId id="423" r:id="rId115"/>
    <p:sldId id="424" r:id="rId116"/>
    <p:sldId id="460" r:id="rId117"/>
    <p:sldId id="402" r:id="rId118"/>
    <p:sldId id="464" r:id="rId119"/>
    <p:sldId id="465" r:id="rId120"/>
    <p:sldId id="463" r:id="rId121"/>
    <p:sldId id="352" r:id="rId122"/>
    <p:sldId id="426" r:id="rId123"/>
    <p:sldId id="462" r:id="rId124"/>
    <p:sldId id="461" r:id="rId125"/>
    <p:sldId id="298" r:id="rId1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D28C79"/>
    <a:srgbClr val="FFFFFF"/>
    <a:srgbClr val="AC6672"/>
    <a:srgbClr val="534544"/>
    <a:srgbClr val="FDDAB8"/>
    <a:srgbClr val="121212"/>
    <a:srgbClr val="141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83" autoAdjust="0"/>
    <p:restoredTop sz="95250" autoAdjust="0"/>
  </p:normalViewPr>
  <p:slideViewPr>
    <p:cSldViewPr snapToGrid="0">
      <p:cViewPr>
        <p:scale>
          <a:sx n="66" d="100"/>
          <a:sy n="66" d="100"/>
        </p:scale>
        <p:origin x="1286" y="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24A1CF-4F81-4EF7-997D-EBE98A941F40}" type="datetimeFigureOut">
              <a:rPr lang="zh-CN" altLang="en-US" smtClean="0"/>
              <a:t>2019/1/16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3896F-4EAC-46EC-B5B9-8E7F92EC2120}" type="slidenum">
              <a:rPr lang="zh-CN" altLang="en-US" smtClean="0"/>
              <a:t>‹#›</a:t>
            </a:fld>
            <a:endParaRPr lang="zh-CN" altLang="en-US"/>
          </a:p>
        </p:txBody>
      </p:sp>
    </p:spTree>
    <p:extLst>
      <p:ext uri="{BB962C8B-B14F-4D97-AF65-F5344CB8AC3E}">
        <p14:creationId xmlns:p14="http://schemas.microsoft.com/office/powerpoint/2010/main" val="1300454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3</a:t>
            </a:fld>
            <a:endParaRPr lang="zh-CN" altLang="en-US"/>
          </a:p>
        </p:txBody>
      </p:sp>
    </p:spTree>
    <p:extLst>
      <p:ext uri="{BB962C8B-B14F-4D97-AF65-F5344CB8AC3E}">
        <p14:creationId xmlns:p14="http://schemas.microsoft.com/office/powerpoint/2010/main" val="2821036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10</a:t>
            </a:fld>
            <a:endParaRPr lang="zh-CN" altLang="en-US"/>
          </a:p>
        </p:txBody>
      </p:sp>
    </p:spTree>
    <p:extLst>
      <p:ext uri="{BB962C8B-B14F-4D97-AF65-F5344CB8AC3E}">
        <p14:creationId xmlns:p14="http://schemas.microsoft.com/office/powerpoint/2010/main" val="2523649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18</a:t>
            </a:fld>
            <a:endParaRPr lang="zh-CN" altLang="en-US"/>
          </a:p>
        </p:txBody>
      </p:sp>
    </p:spTree>
    <p:extLst>
      <p:ext uri="{BB962C8B-B14F-4D97-AF65-F5344CB8AC3E}">
        <p14:creationId xmlns:p14="http://schemas.microsoft.com/office/powerpoint/2010/main" val="3730315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19</a:t>
            </a:fld>
            <a:endParaRPr lang="zh-CN" altLang="en-US"/>
          </a:p>
        </p:txBody>
      </p:sp>
    </p:spTree>
    <p:extLst>
      <p:ext uri="{BB962C8B-B14F-4D97-AF65-F5344CB8AC3E}">
        <p14:creationId xmlns:p14="http://schemas.microsoft.com/office/powerpoint/2010/main" val="37979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8925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769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38417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18149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11490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8173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95867" y="1896233"/>
            <a:ext cx="10617199" cy="3108539"/>
          </a:xfrm>
          <a:prstGeom prst="rect">
            <a:avLst/>
          </a:prstGeom>
          <a:noFill/>
        </p:spPr>
        <p:txBody>
          <a:bodyPr wrap="square" lIns="91436" tIns="45718" rIns="91436" bIns="45718" rtlCol="0">
            <a:spAutoFit/>
          </a:bodyPr>
          <a:lstStyle/>
          <a:p>
            <a:pPr algn="ctr"/>
            <a:r>
              <a:rPr kumimoji="1" lang="zh-CN" altLang="en-US" sz="5400" b="1" dirty="0">
                <a:solidFill>
                  <a:schemeClr val="bg1"/>
                </a:solidFill>
              </a:rPr>
              <a:t>软件工程系列课程教学辅助网站</a:t>
            </a:r>
            <a:endParaRPr kumimoji="1" lang="en-US" altLang="zh-CN" sz="5400" b="1" dirty="0">
              <a:solidFill>
                <a:schemeClr val="bg1"/>
              </a:solidFill>
            </a:endParaRPr>
          </a:p>
          <a:p>
            <a:pPr algn="ctr"/>
            <a:r>
              <a:rPr kumimoji="1" lang="zh-CN" altLang="en-US" sz="5400" b="1" dirty="0">
                <a:solidFill>
                  <a:schemeClr val="bg1"/>
                </a:solidFill>
              </a:rPr>
              <a:t>需求开发总评审</a:t>
            </a:r>
            <a:endParaRPr kumimoji="1" lang="en-US" altLang="zh-CN" sz="5400" b="1" dirty="0">
              <a:solidFill>
                <a:schemeClr val="bg1"/>
              </a:solidFill>
            </a:endParaRPr>
          </a:p>
          <a:p>
            <a:pPr algn="ctr"/>
            <a:endParaRPr kumimoji="1" lang="en-US" altLang="zh-CN" sz="4400" b="1" dirty="0">
              <a:solidFill>
                <a:schemeClr val="bg1"/>
              </a:solidFill>
            </a:endParaRPr>
          </a:p>
          <a:p>
            <a:pPr algn="ctr"/>
            <a:r>
              <a:rPr kumimoji="1" lang="en-US" altLang="zh-CN" sz="4400" b="1" dirty="0">
                <a:solidFill>
                  <a:schemeClr val="bg1"/>
                </a:solidFill>
              </a:rPr>
              <a:t>PRD2018-G10</a:t>
            </a:r>
            <a:r>
              <a:rPr kumimoji="1" lang="zh-CN" altLang="en-US" sz="4400" b="1" dirty="0">
                <a:solidFill>
                  <a:schemeClr val="bg1"/>
                </a:solidFill>
              </a:rPr>
              <a:t>小组</a:t>
            </a:r>
          </a:p>
        </p:txBody>
      </p:sp>
      <p:sp>
        <p:nvSpPr>
          <p:cNvPr id="6" name="矩形 5"/>
          <p:cNvSpPr/>
          <p:nvPr/>
        </p:nvSpPr>
        <p:spPr>
          <a:xfrm>
            <a:off x="778933" y="1866900"/>
            <a:ext cx="10617199"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288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会议记录</a:t>
            </a:r>
          </a:p>
        </p:txBody>
      </p:sp>
      <p:pic>
        <p:nvPicPr>
          <p:cNvPr id="5" name="图片 4">
            <a:extLst>
              <a:ext uri="{FF2B5EF4-FFF2-40B4-BE49-F238E27FC236}">
                <a16:creationId xmlns:a16="http://schemas.microsoft.com/office/drawing/2014/main" id="{F559CA5E-1589-42A8-A32F-1CAC6A87A2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90" y="239957"/>
            <a:ext cx="11881692" cy="6378086"/>
          </a:xfrm>
          <a:prstGeom prst="rect">
            <a:avLst/>
          </a:prstGeom>
        </p:spPr>
      </p:pic>
    </p:spTree>
    <p:extLst>
      <p:ext uri="{BB962C8B-B14F-4D97-AF65-F5344CB8AC3E}">
        <p14:creationId xmlns:p14="http://schemas.microsoft.com/office/powerpoint/2010/main" val="36498532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517335"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批准签字</a:t>
            </a:r>
          </a:p>
        </p:txBody>
      </p:sp>
      <p:graphicFrame>
        <p:nvGraphicFramePr>
          <p:cNvPr id="4" name="表格 3">
            <a:extLst>
              <a:ext uri="{FF2B5EF4-FFF2-40B4-BE49-F238E27FC236}">
                <a16:creationId xmlns:a16="http://schemas.microsoft.com/office/drawing/2014/main" id="{B06DE103-EA9E-4AB7-9234-996041ACF43F}"/>
              </a:ext>
            </a:extLst>
          </p:cNvPr>
          <p:cNvGraphicFramePr>
            <a:graphicFrameLocks noGrp="1"/>
          </p:cNvGraphicFramePr>
          <p:nvPr>
            <p:extLst>
              <p:ext uri="{D42A27DB-BD31-4B8C-83A1-F6EECF244321}">
                <p14:modId xmlns:p14="http://schemas.microsoft.com/office/powerpoint/2010/main" val="1175932177"/>
              </p:ext>
            </p:extLst>
          </p:nvPr>
        </p:nvGraphicFramePr>
        <p:xfrm>
          <a:off x="1123223" y="57795"/>
          <a:ext cx="9945553" cy="6742410"/>
        </p:xfrm>
        <a:graphic>
          <a:graphicData uri="http://schemas.openxmlformats.org/drawingml/2006/table">
            <a:tbl>
              <a:tblPr>
                <a:tableStyleId>{5C22544A-7EE6-4342-B048-85BDC9FD1C3A}</a:tableStyleId>
              </a:tblPr>
              <a:tblGrid>
                <a:gridCol w="2058152">
                  <a:extLst>
                    <a:ext uri="{9D8B030D-6E8A-4147-A177-3AD203B41FA5}">
                      <a16:colId xmlns:a16="http://schemas.microsoft.com/office/drawing/2014/main" val="2668535416"/>
                    </a:ext>
                  </a:extLst>
                </a:gridCol>
                <a:gridCol w="782460">
                  <a:extLst>
                    <a:ext uri="{9D8B030D-6E8A-4147-A177-3AD203B41FA5}">
                      <a16:colId xmlns:a16="http://schemas.microsoft.com/office/drawing/2014/main" val="1461703913"/>
                    </a:ext>
                  </a:extLst>
                </a:gridCol>
                <a:gridCol w="363873">
                  <a:extLst>
                    <a:ext uri="{9D8B030D-6E8A-4147-A177-3AD203B41FA5}">
                      <a16:colId xmlns:a16="http://schemas.microsoft.com/office/drawing/2014/main" val="2471058383"/>
                    </a:ext>
                  </a:extLst>
                </a:gridCol>
                <a:gridCol w="431148">
                  <a:extLst>
                    <a:ext uri="{9D8B030D-6E8A-4147-A177-3AD203B41FA5}">
                      <a16:colId xmlns:a16="http://schemas.microsoft.com/office/drawing/2014/main" val="3161970371"/>
                    </a:ext>
                  </a:extLst>
                </a:gridCol>
                <a:gridCol w="468171">
                  <a:extLst>
                    <a:ext uri="{9D8B030D-6E8A-4147-A177-3AD203B41FA5}">
                      <a16:colId xmlns:a16="http://schemas.microsoft.com/office/drawing/2014/main" val="56511867"/>
                    </a:ext>
                  </a:extLst>
                </a:gridCol>
                <a:gridCol w="883141">
                  <a:extLst>
                    <a:ext uri="{9D8B030D-6E8A-4147-A177-3AD203B41FA5}">
                      <a16:colId xmlns:a16="http://schemas.microsoft.com/office/drawing/2014/main" val="108229916"/>
                    </a:ext>
                  </a:extLst>
                </a:gridCol>
                <a:gridCol w="269183">
                  <a:extLst>
                    <a:ext uri="{9D8B030D-6E8A-4147-A177-3AD203B41FA5}">
                      <a16:colId xmlns:a16="http://schemas.microsoft.com/office/drawing/2014/main" val="3741690701"/>
                    </a:ext>
                  </a:extLst>
                </a:gridCol>
                <a:gridCol w="1091667">
                  <a:extLst>
                    <a:ext uri="{9D8B030D-6E8A-4147-A177-3AD203B41FA5}">
                      <a16:colId xmlns:a16="http://schemas.microsoft.com/office/drawing/2014/main" val="2296783192"/>
                    </a:ext>
                  </a:extLst>
                </a:gridCol>
                <a:gridCol w="215574">
                  <a:extLst>
                    <a:ext uri="{9D8B030D-6E8A-4147-A177-3AD203B41FA5}">
                      <a16:colId xmlns:a16="http://schemas.microsoft.com/office/drawing/2014/main" val="740469938"/>
                    </a:ext>
                  </a:extLst>
                </a:gridCol>
                <a:gridCol w="646722">
                  <a:extLst>
                    <a:ext uri="{9D8B030D-6E8A-4147-A177-3AD203B41FA5}">
                      <a16:colId xmlns:a16="http://schemas.microsoft.com/office/drawing/2014/main" val="635127127"/>
                    </a:ext>
                  </a:extLst>
                </a:gridCol>
                <a:gridCol w="431148">
                  <a:extLst>
                    <a:ext uri="{9D8B030D-6E8A-4147-A177-3AD203B41FA5}">
                      <a16:colId xmlns:a16="http://schemas.microsoft.com/office/drawing/2014/main" val="1010947721"/>
                    </a:ext>
                  </a:extLst>
                </a:gridCol>
                <a:gridCol w="431148">
                  <a:extLst>
                    <a:ext uri="{9D8B030D-6E8A-4147-A177-3AD203B41FA5}">
                      <a16:colId xmlns:a16="http://schemas.microsoft.com/office/drawing/2014/main" val="2096919963"/>
                    </a:ext>
                  </a:extLst>
                </a:gridCol>
                <a:gridCol w="881448">
                  <a:extLst>
                    <a:ext uri="{9D8B030D-6E8A-4147-A177-3AD203B41FA5}">
                      <a16:colId xmlns:a16="http://schemas.microsoft.com/office/drawing/2014/main" val="977819983"/>
                    </a:ext>
                  </a:extLst>
                </a:gridCol>
                <a:gridCol w="991718">
                  <a:extLst>
                    <a:ext uri="{9D8B030D-6E8A-4147-A177-3AD203B41FA5}">
                      <a16:colId xmlns:a16="http://schemas.microsoft.com/office/drawing/2014/main" val="1174100347"/>
                    </a:ext>
                  </a:extLst>
                </a:gridCol>
              </a:tblGrid>
              <a:tr h="657689">
                <a:tc>
                  <a:txBody>
                    <a:bodyPr/>
                    <a:lstStyle/>
                    <a:p>
                      <a:pPr algn="ctr">
                        <a:spcAft>
                          <a:spcPts val="0"/>
                        </a:spcAft>
                      </a:pPr>
                      <a:r>
                        <a:rPr lang="zh-CN" sz="2000" b="1" kern="100" dirty="0">
                          <a:effectLst/>
                        </a:rPr>
                        <a:t>问题提出人</a:t>
                      </a:r>
                      <a:endParaRPr lang="zh-CN" sz="2000" b="1" kern="100" dirty="0">
                        <a:effectLst/>
                        <a:latin typeface="Times New Roman" panose="02020603050405020304" pitchFamily="18" charset="0"/>
                        <a:ea typeface="宋体" panose="02010600030101010101" pitchFamily="2" charset="-122"/>
                      </a:endParaRPr>
                    </a:p>
                  </a:txBody>
                  <a:tcPr marL="44999" marR="44999" marT="0" marB="0"/>
                </a:tc>
                <a:tc gridSpan="8">
                  <a:txBody>
                    <a:bodyPr/>
                    <a:lstStyle/>
                    <a:p>
                      <a:pPr algn="l">
                        <a:spcAft>
                          <a:spcPts val="0"/>
                        </a:spcAft>
                      </a:pPr>
                      <a:r>
                        <a:rPr lang="zh-CN" altLang="en-US" sz="2000" b="1" kern="100" dirty="0">
                          <a:solidFill>
                            <a:schemeClr val="dk1"/>
                          </a:solidFill>
                          <a:effectLst/>
                          <a:latin typeface="+mn-lt"/>
                          <a:ea typeface="+mn-ea"/>
                          <a:cs typeface="+mn-cs"/>
                        </a:rPr>
                        <a:t>陈尚辉</a:t>
                      </a:r>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a:spcAft>
                          <a:spcPts val="0"/>
                        </a:spcAft>
                      </a:pPr>
                      <a:r>
                        <a:rPr lang="zh-CN" sz="2000" b="1" kern="100">
                          <a:effectLst/>
                        </a:rPr>
                        <a:t>提出时间</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gridSpan="3">
                  <a:txBody>
                    <a:bodyPr/>
                    <a:lstStyle/>
                    <a:p>
                      <a:pPr algn="l">
                        <a:spcAft>
                          <a:spcPts val="0"/>
                        </a:spcAft>
                      </a:pPr>
                      <a:r>
                        <a:rPr lang="en-US" sz="2000" b="1" kern="100">
                          <a:effectLst/>
                        </a:rPr>
                        <a:t>2019</a:t>
                      </a:r>
                      <a:r>
                        <a:rPr lang="zh-CN" sz="2000" b="1" kern="100">
                          <a:effectLst/>
                        </a:rPr>
                        <a:t>年</a:t>
                      </a:r>
                      <a:r>
                        <a:rPr lang="en-US" sz="2000" b="1" kern="100">
                          <a:effectLst/>
                        </a:rPr>
                        <a:t>1</a:t>
                      </a:r>
                      <a:r>
                        <a:rPr lang="zh-CN" sz="2000" b="1" kern="100">
                          <a:effectLst/>
                        </a:rPr>
                        <a:t>月</a:t>
                      </a:r>
                      <a:r>
                        <a:rPr lang="en-US" sz="2000" b="1" kern="100">
                          <a:effectLst/>
                        </a:rPr>
                        <a:t>6</a:t>
                      </a:r>
                      <a:r>
                        <a:rPr lang="zh-CN" sz="2000" b="1" kern="100">
                          <a:effectLst/>
                        </a:rPr>
                        <a:t>日</a:t>
                      </a:r>
                      <a:endParaRPr lang="zh-CN" sz="2000" b="1" kern="10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pPr algn="l">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358263025"/>
                  </a:ext>
                </a:extLst>
              </a:tr>
              <a:tr h="657689">
                <a:tc rowSpan="2">
                  <a:txBody>
                    <a:bodyPr/>
                    <a:lstStyle/>
                    <a:p>
                      <a:pPr>
                        <a:spcAft>
                          <a:spcPts val="0"/>
                        </a:spcAft>
                      </a:pPr>
                      <a:r>
                        <a:rPr lang="zh-CN" sz="2000" b="1" kern="100">
                          <a:effectLst/>
                        </a:rPr>
                        <a:t>用户方负责人意见</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89133" marR="89133" marT="44567" marB="44567"/>
                </a:tc>
                <a:tc rowSpan="2" gridSpan="8">
                  <a:txBody>
                    <a:bodyPr/>
                    <a:lstStyle/>
                    <a:p>
                      <a:pPr>
                        <a:spcAft>
                          <a:spcPts val="0"/>
                        </a:spcAft>
                      </a:pPr>
                      <a:r>
                        <a:rPr lang="zh-CN" sz="2000" b="1" kern="100" dirty="0">
                          <a:effectLst/>
                        </a:rPr>
                        <a:t>建议更变</a:t>
                      </a:r>
                      <a:endParaRPr lang="zh-CN" sz="2000" b="1" kern="100" dirty="0">
                        <a:effectLst/>
                        <a:latin typeface="Courier New" panose="02070309020205020404" pitchFamily="49" charset="0"/>
                        <a:ea typeface="宋体" panose="02010600030101010101" pitchFamily="2" charset="-122"/>
                        <a:cs typeface="Times New Roman" panose="02020603050405020304" pitchFamily="18" charset="0"/>
                      </a:endParaRPr>
                    </a:p>
                  </a:txBody>
                  <a:tcPr marL="89133" marR="89133" marT="44567" marB="44567"/>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gridSpan="2">
                  <a:txBody>
                    <a:bodyPr/>
                    <a:lstStyle/>
                    <a:p>
                      <a:pPr>
                        <a:spcAft>
                          <a:spcPts val="0"/>
                        </a:spcAft>
                      </a:pPr>
                      <a:r>
                        <a:rPr lang="en-US" sz="2000" b="1" kern="100">
                          <a:effectLst/>
                        </a:rPr>
                        <a:t>CCB</a:t>
                      </a:r>
                      <a:r>
                        <a:rPr lang="zh-CN" sz="2000" b="1" kern="100">
                          <a:effectLst/>
                        </a:rPr>
                        <a:t>主席签名：</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89133" marR="89133" marT="44567" marB="44567"/>
                </a:tc>
                <a:tc hMerge="1">
                  <a:txBody>
                    <a:bodyPr/>
                    <a:lstStyle/>
                    <a:p>
                      <a:endParaRPr lang="zh-CN" altLang="en-US"/>
                    </a:p>
                  </a:txBody>
                  <a:tcPr/>
                </a:tc>
                <a:tc gridSpan="3">
                  <a:txBody>
                    <a:bodyPr/>
                    <a:lstStyle/>
                    <a:p>
                      <a:pPr>
                        <a:spcAft>
                          <a:spcPts val="0"/>
                        </a:spcAft>
                      </a:pPr>
                      <a:r>
                        <a:rPr lang="zh-CN" sz="2000" b="1" kern="100">
                          <a:effectLst/>
                        </a:rPr>
                        <a:t>刘祺</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43045" marR="43045" marT="0" marB="0"/>
                </a:tc>
                <a:tc hMerge="1">
                  <a:txBody>
                    <a:bodyPr/>
                    <a:lstStyle/>
                    <a:p>
                      <a:endParaRPr lang="zh-CN" altLang="en-US"/>
                    </a:p>
                  </a:txBody>
                  <a:tcPr/>
                </a:tc>
                <a:tc hMerge="1">
                  <a:txBody>
                    <a:bodyPr/>
                    <a:lstStyle/>
                    <a:p>
                      <a:pPr>
                        <a:spcAft>
                          <a:spcPts val="0"/>
                        </a:spcAft>
                      </a:pPr>
                      <a:endParaRPr lang="zh-CN" sz="1600" kern="100">
                        <a:effectLst/>
                        <a:latin typeface="Courier New" panose="02070309020205020404" pitchFamily="49" charset="0"/>
                        <a:ea typeface="宋体" panose="02010600030101010101" pitchFamily="2" charset="-122"/>
                        <a:cs typeface="Times New Roman" panose="02020603050405020304" pitchFamily="18" charset="0"/>
                      </a:endParaRPr>
                    </a:p>
                  </a:txBody>
                  <a:tcPr marL="44159" marR="44159" marT="0" marB="0"/>
                </a:tc>
                <a:extLst>
                  <a:ext uri="{0D108BD9-81ED-4DB2-BD59-A6C34878D82A}">
                    <a16:rowId xmlns:a16="http://schemas.microsoft.com/office/drawing/2014/main" val="1363893048"/>
                  </a:ext>
                </a:extLst>
              </a:tr>
              <a:tr h="657689">
                <a:tc vMerge="1">
                  <a:txBody>
                    <a:bodyPr/>
                    <a:lstStyle/>
                    <a:p>
                      <a:endParaRPr lang="zh-CN" altLang="en-US"/>
                    </a:p>
                  </a:txBody>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
                  <a:txBody>
                    <a:bodyPr/>
                    <a:lstStyle/>
                    <a:p>
                      <a:pPr>
                        <a:spcAft>
                          <a:spcPts val="0"/>
                        </a:spcAft>
                      </a:pPr>
                      <a:r>
                        <a:rPr lang="zh-CN" sz="2000" b="1" kern="100">
                          <a:effectLst/>
                        </a:rPr>
                        <a:t>审批时间</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89133" marR="89133" marT="44567" marB="44567"/>
                </a:tc>
                <a:tc hMerge="1">
                  <a:txBody>
                    <a:bodyPr/>
                    <a:lstStyle/>
                    <a:p>
                      <a:endParaRPr lang="zh-CN" altLang="en-US"/>
                    </a:p>
                  </a:txBody>
                  <a:tcPr/>
                </a:tc>
                <a:tc gridSpan="3">
                  <a:txBody>
                    <a:bodyPr/>
                    <a:lstStyle/>
                    <a:p>
                      <a:pPr>
                        <a:spcAft>
                          <a:spcPts val="0"/>
                        </a:spcAft>
                      </a:pPr>
                      <a:r>
                        <a:rPr lang="en-US" sz="2000" b="1" kern="100">
                          <a:effectLst/>
                        </a:rPr>
                        <a:t> 2019</a:t>
                      </a:r>
                      <a:r>
                        <a:rPr lang="zh-CN" sz="2000" b="1" kern="100">
                          <a:effectLst/>
                        </a:rPr>
                        <a:t>年</a:t>
                      </a:r>
                      <a:r>
                        <a:rPr lang="en-US" sz="2000" b="1" kern="100">
                          <a:effectLst/>
                        </a:rPr>
                        <a:t>1</a:t>
                      </a:r>
                      <a:r>
                        <a:rPr lang="zh-CN" sz="2000" b="1" kern="100">
                          <a:effectLst/>
                        </a:rPr>
                        <a:t>月</a:t>
                      </a:r>
                      <a:r>
                        <a:rPr lang="en-US" sz="2000" b="1" kern="100">
                          <a:effectLst/>
                        </a:rPr>
                        <a:t>8</a:t>
                      </a:r>
                      <a:r>
                        <a:rPr lang="zh-CN" sz="2000" b="1" kern="100">
                          <a:effectLst/>
                        </a:rPr>
                        <a:t>日</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43045" marR="43045" marT="0" marB="0"/>
                </a:tc>
                <a:tc hMerge="1">
                  <a:txBody>
                    <a:bodyPr/>
                    <a:lstStyle/>
                    <a:p>
                      <a:endParaRPr lang="zh-CN" altLang="en-US"/>
                    </a:p>
                  </a:txBody>
                  <a:tcPr/>
                </a:tc>
                <a:tc hMerge="1">
                  <a:txBody>
                    <a:bodyPr/>
                    <a:lstStyle/>
                    <a:p>
                      <a:pPr>
                        <a:spcAft>
                          <a:spcPts val="0"/>
                        </a:spcAft>
                      </a:pPr>
                      <a:endParaRPr lang="zh-CN" sz="1600" kern="100">
                        <a:effectLst/>
                        <a:latin typeface="Courier New" panose="02070309020205020404" pitchFamily="49" charset="0"/>
                        <a:ea typeface="宋体" panose="02010600030101010101" pitchFamily="2" charset="-122"/>
                        <a:cs typeface="Times New Roman" panose="02020603050405020304" pitchFamily="18" charset="0"/>
                      </a:endParaRPr>
                    </a:p>
                  </a:txBody>
                  <a:tcPr marL="44159" marR="44159" marT="0" marB="0"/>
                </a:tc>
                <a:extLst>
                  <a:ext uri="{0D108BD9-81ED-4DB2-BD59-A6C34878D82A}">
                    <a16:rowId xmlns:a16="http://schemas.microsoft.com/office/drawing/2014/main" val="1908889812"/>
                  </a:ext>
                </a:extLst>
              </a:tr>
              <a:tr h="757291">
                <a:tc>
                  <a:txBody>
                    <a:bodyPr/>
                    <a:lstStyle/>
                    <a:p>
                      <a:pPr algn="ctr">
                        <a:spcAft>
                          <a:spcPts val="0"/>
                        </a:spcAft>
                      </a:pPr>
                      <a:r>
                        <a:rPr lang="zh-CN" sz="2000" b="1" kern="100" dirty="0">
                          <a:effectLst/>
                        </a:rPr>
                        <a:t>序号</a:t>
                      </a:r>
                      <a:endParaRPr lang="zh-CN" sz="2000" b="1" kern="100" dirty="0">
                        <a:effectLst/>
                        <a:latin typeface="Times New Roman" panose="02020603050405020304" pitchFamily="18" charset="0"/>
                        <a:ea typeface="宋体" panose="02010600030101010101" pitchFamily="2" charset="-122"/>
                      </a:endParaRPr>
                    </a:p>
                  </a:txBody>
                  <a:tcPr marL="44999" marR="44999" marT="0" marB="0"/>
                </a:tc>
                <a:tc>
                  <a:txBody>
                    <a:bodyPr/>
                    <a:lstStyle/>
                    <a:p>
                      <a:pPr algn="just">
                        <a:spcAft>
                          <a:spcPts val="0"/>
                        </a:spcAft>
                      </a:pPr>
                      <a:r>
                        <a:rPr lang="en-US" sz="2000" b="1" kern="100" dirty="0">
                          <a:effectLst/>
                        </a:rPr>
                        <a:t>rc-1</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gridSpan="3">
                  <a:txBody>
                    <a:bodyPr/>
                    <a:lstStyle/>
                    <a:p>
                      <a:r>
                        <a:rPr lang="zh-CN" sz="2000" b="1" kern="100" dirty="0">
                          <a:effectLst/>
                        </a:rPr>
                        <a:t>模块名称</a:t>
                      </a:r>
                      <a:endParaRPr lang="zh-CN" altLang="en-US" sz="2000" dirty="0"/>
                    </a:p>
                  </a:txBody>
                  <a:tcPr marL="89133" marR="89133" marT="44567" marB="44567"/>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zh-CN" sz="2000" b="1" kern="100">
                          <a:effectLst/>
                        </a:rPr>
                        <a:t>管理员轮播图管理</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gridSpan="4">
                  <a:txBody>
                    <a:bodyPr/>
                    <a:lstStyle/>
                    <a:p>
                      <a:r>
                        <a:rPr lang="zh-CN" sz="2000" b="1" kern="100" dirty="0">
                          <a:effectLst/>
                        </a:rPr>
                        <a:t>所属子系统</a:t>
                      </a:r>
                      <a:endParaRPr lang="zh-CN" altLang="en-US" sz="2000" dirty="0"/>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r>
                        <a:rPr lang="zh-CN" sz="2000" b="1" kern="100" dirty="0">
                          <a:effectLst/>
                        </a:rPr>
                        <a:t>后台中心</a:t>
                      </a:r>
                      <a:endParaRPr lang="zh-CN" altLang="en-US" sz="2000" dirty="0"/>
                    </a:p>
                  </a:txBody>
                  <a:tcPr marL="43045" marR="43045" marT="0" marB="0"/>
                </a:tc>
                <a:tc hMerge="1">
                  <a:txBody>
                    <a:bodyPr/>
                    <a:lstStyle/>
                    <a:p>
                      <a:pPr algn="ctr">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4080593340"/>
                  </a:ext>
                </a:extLst>
              </a:tr>
              <a:tr h="348792">
                <a:tc>
                  <a:txBody>
                    <a:bodyPr/>
                    <a:lstStyle/>
                    <a:p>
                      <a:pPr algn="ctr">
                        <a:spcAft>
                          <a:spcPts val="0"/>
                        </a:spcAft>
                      </a:pPr>
                      <a:r>
                        <a:rPr lang="zh-CN" sz="2000" b="1" kern="100">
                          <a:effectLst/>
                        </a:rPr>
                        <a:t>需求描述</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13">
                  <a:txBody>
                    <a:bodyPr/>
                    <a:lstStyle/>
                    <a:p>
                      <a:pPr algn="just">
                        <a:lnSpc>
                          <a:spcPts val="2600"/>
                        </a:lnSpc>
                        <a:spcAft>
                          <a:spcPts val="0"/>
                        </a:spcAft>
                      </a:pPr>
                      <a:r>
                        <a:rPr lang="zh-CN" sz="2000" b="1" kern="100" dirty="0">
                          <a:effectLst/>
                        </a:rPr>
                        <a:t>管理员要求后台添加管理编辑网站首页动图的功能</a:t>
                      </a:r>
                      <a:endParaRPr lang="zh-CN" sz="2000" b="1" kern="100" dirty="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just">
                        <a:lnSpc>
                          <a:spcPts val="2600"/>
                        </a:lnSpc>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1551410853"/>
                  </a:ext>
                </a:extLst>
              </a:tr>
              <a:tr h="650449">
                <a:tc>
                  <a:txBody>
                    <a:bodyPr/>
                    <a:lstStyle/>
                    <a:p>
                      <a:pPr algn="ctr">
                        <a:spcAft>
                          <a:spcPts val="0"/>
                        </a:spcAft>
                      </a:pPr>
                      <a:r>
                        <a:rPr lang="zh-CN" sz="2000" b="1" kern="100">
                          <a:effectLst/>
                        </a:rPr>
                        <a:t>变更原因</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9">
                  <a:txBody>
                    <a:bodyPr/>
                    <a:lstStyle/>
                    <a:p>
                      <a:pPr algn="ctr">
                        <a:spcAft>
                          <a:spcPts val="0"/>
                        </a:spcAft>
                      </a:pPr>
                      <a:r>
                        <a:rPr lang="zh-CN" sz="2000" b="1" kern="100" dirty="0">
                          <a:effectLst/>
                        </a:rPr>
                        <a:t>管理员处</a:t>
                      </a:r>
                      <a:r>
                        <a:rPr lang="zh-CN" altLang="en-US" sz="2000" b="1" kern="100" dirty="0">
                          <a:effectLst/>
                        </a:rPr>
                        <a:t>提出</a:t>
                      </a:r>
                      <a:r>
                        <a:rPr lang="zh-CN" sz="2000" b="1" kern="100" dirty="0">
                          <a:effectLst/>
                        </a:rPr>
                        <a:t>了小组没有提前确认过的需求，因此需要作出变更</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just">
                        <a:spcAft>
                          <a:spcPts val="0"/>
                        </a:spcAft>
                      </a:pPr>
                      <a:r>
                        <a:rPr lang="zh-CN" sz="2000" b="1" kern="100">
                          <a:effectLst/>
                        </a:rPr>
                        <a:t>需求紧急程度</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pPr algn="just">
                        <a:spcAft>
                          <a:spcPts val="0"/>
                        </a:spcAft>
                      </a:pPr>
                      <a:r>
                        <a:rPr lang="zh-CN" sz="1900" b="1" kern="100">
                          <a:effectLst/>
                        </a:rPr>
                        <a:t>紧急</a:t>
                      </a:r>
                      <a:endParaRPr lang="zh-CN" sz="1900" b="1" kern="100">
                        <a:effectLst/>
                        <a:latin typeface="Times New Roman" panose="02020603050405020304" pitchFamily="18" charset="0"/>
                        <a:ea typeface="宋体" panose="02010600030101010101" pitchFamily="2" charset="-122"/>
                      </a:endParaRPr>
                    </a:p>
                  </a:txBody>
                  <a:tcPr marL="43045" marR="43045" marT="0" marB="0"/>
                </a:tc>
                <a:tc>
                  <a:txBody>
                    <a:bodyPr/>
                    <a:lstStyle/>
                    <a:p>
                      <a:pPr algn="just">
                        <a:spcAft>
                          <a:spcPts val="0"/>
                        </a:spcAft>
                      </a:pPr>
                      <a:r>
                        <a:rPr lang="zh-CN" sz="2000" b="1" kern="100" dirty="0">
                          <a:effectLst/>
                        </a:rPr>
                        <a:t>紧急</a:t>
                      </a:r>
                      <a:endParaRPr lang="zh-CN" sz="2000" kern="100" dirty="0">
                        <a:effectLst/>
                        <a:latin typeface="Times New Roman" panose="02020603050405020304" pitchFamily="18" charset="0"/>
                        <a:ea typeface="宋体" panose="02010600030101010101" pitchFamily="2" charset="-122"/>
                      </a:endParaRPr>
                    </a:p>
                  </a:txBody>
                  <a:tcPr marL="43045" marR="43045" marT="0" marB="0"/>
                </a:tc>
                <a:extLst>
                  <a:ext uri="{0D108BD9-81ED-4DB2-BD59-A6C34878D82A}">
                    <a16:rowId xmlns:a16="http://schemas.microsoft.com/office/drawing/2014/main" val="2075973806"/>
                  </a:ext>
                </a:extLst>
              </a:tr>
              <a:tr h="607285">
                <a:tc>
                  <a:txBody>
                    <a:bodyPr/>
                    <a:lstStyle/>
                    <a:p>
                      <a:pPr algn="ctr">
                        <a:spcAft>
                          <a:spcPts val="0"/>
                        </a:spcAft>
                      </a:pPr>
                      <a:r>
                        <a:rPr lang="zh-CN" sz="2000" b="1" kern="100">
                          <a:effectLst/>
                        </a:rPr>
                        <a:t>经双方确认后的需求</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13">
                  <a:txBody>
                    <a:bodyPr/>
                    <a:lstStyle/>
                    <a:p>
                      <a:pPr algn="just">
                        <a:lnSpc>
                          <a:spcPts val="2600"/>
                        </a:lnSpc>
                        <a:spcAft>
                          <a:spcPts val="0"/>
                        </a:spcAft>
                      </a:pPr>
                      <a:r>
                        <a:rPr lang="en-US" sz="2000" b="1" kern="100" dirty="0">
                          <a:effectLst/>
                        </a:rPr>
                        <a:t> </a:t>
                      </a:r>
                      <a:endParaRPr lang="zh-CN" sz="2000" b="1" kern="100" dirty="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just">
                        <a:lnSpc>
                          <a:spcPts val="2600"/>
                        </a:lnSpc>
                        <a:spcAft>
                          <a:spcPts val="0"/>
                        </a:spcAft>
                      </a:pPr>
                      <a:endParaRPr lang="zh-CN" sz="1600" kern="100" dirty="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251970074"/>
                  </a:ext>
                </a:extLst>
              </a:tr>
              <a:tr h="282255">
                <a:tc>
                  <a:txBody>
                    <a:bodyPr/>
                    <a:lstStyle/>
                    <a:p>
                      <a:pPr algn="ctr">
                        <a:spcAft>
                          <a:spcPts val="0"/>
                        </a:spcAft>
                      </a:pPr>
                      <a:r>
                        <a:rPr lang="zh-CN" sz="2000" b="1" kern="100">
                          <a:effectLst/>
                        </a:rPr>
                        <a:t>影响分析</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13">
                  <a:txBody>
                    <a:bodyPr/>
                    <a:lstStyle/>
                    <a:p>
                      <a:pPr algn="just">
                        <a:spcAft>
                          <a:spcPts val="0"/>
                        </a:spcAft>
                      </a:pPr>
                      <a:r>
                        <a:rPr lang="zh-CN" sz="2000" b="1" kern="100">
                          <a:effectLst/>
                        </a:rPr>
                        <a:t>见《</a:t>
                      </a:r>
                      <a:r>
                        <a:rPr lang="en-US" sz="2000" b="1" kern="100">
                          <a:effectLst/>
                        </a:rPr>
                        <a:t>PRD2018-G10-</a:t>
                      </a:r>
                      <a:r>
                        <a:rPr lang="zh-CN" sz="2000" b="1" kern="100">
                          <a:effectLst/>
                        </a:rPr>
                        <a:t>需求变更影响分析》</a:t>
                      </a:r>
                      <a:endParaRPr lang="zh-CN" sz="2000" b="1" kern="10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just">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3591502483"/>
                  </a:ext>
                </a:extLst>
              </a:tr>
              <a:tr h="564511">
                <a:tc>
                  <a:txBody>
                    <a:bodyPr/>
                    <a:lstStyle/>
                    <a:p>
                      <a:pPr algn="ctr">
                        <a:spcAft>
                          <a:spcPts val="0"/>
                        </a:spcAft>
                      </a:pPr>
                      <a:r>
                        <a:rPr lang="zh-CN" sz="2000" b="1" kern="100">
                          <a:effectLst/>
                        </a:rPr>
                        <a:t>答复意见及建议解决方案</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13">
                  <a:txBody>
                    <a:bodyPr/>
                    <a:lstStyle/>
                    <a:p>
                      <a:pPr algn="just">
                        <a:spcAft>
                          <a:spcPts val="0"/>
                        </a:spcAft>
                      </a:pPr>
                      <a:r>
                        <a:rPr lang="en-US" sz="2000" b="1" kern="100">
                          <a:effectLst/>
                        </a:rPr>
                        <a:t> </a:t>
                      </a:r>
                      <a:endParaRPr lang="zh-CN" sz="2000" b="1" kern="10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just">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699521898"/>
                  </a:ext>
                </a:extLst>
              </a:tr>
              <a:tr h="375434">
                <a:tc>
                  <a:txBody>
                    <a:bodyPr/>
                    <a:lstStyle/>
                    <a:p>
                      <a:pPr algn="ctr">
                        <a:spcAft>
                          <a:spcPts val="0"/>
                        </a:spcAft>
                      </a:pPr>
                      <a:r>
                        <a:rPr lang="zh-CN" sz="2000" b="1" kern="100">
                          <a:effectLst/>
                        </a:rPr>
                        <a:t>工作量评估（人天）</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2">
                  <a:txBody>
                    <a:bodyPr/>
                    <a:lstStyle/>
                    <a:p>
                      <a:pPr algn="just">
                        <a:spcAft>
                          <a:spcPts val="0"/>
                        </a:spcAft>
                      </a:pPr>
                      <a:r>
                        <a:rPr lang="en-US" sz="2000" b="1" kern="100">
                          <a:effectLst/>
                        </a:rPr>
                        <a:t>3</a:t>
                      </a:r>
                      <a:endParaRPr lang="zh-CN" sz="2000" b="1" kern="100">
                        <a:effectLst/>
                        <a:latin typeface="Times New Roman" panose="02020603050405020304" pitchFamily="18" charset="0"/>
                        <a:ea typeface="宋体" panose="02010600030101010101" pitchFamily="2" charset="-122"/>
                      </a:endParaRPr>
                    </a:p>
                  </a:txBody>
                  <a:tcPr marL="44999" marR="44999" marT="0" marB="0"/>
                </a:tc>
                <a:tc hMerge="1">
                  <a:txBody>
                    <a:bodyPr/>
                    <a:lstStyle/>
                    <a:p>
                      <a:pPr algn="just">
                        <a:spcAft>
                          <a:spcPts val="0"/>
                        </a:spcAft>
                      </a:pPr>
                      <a:endParaRPr lang="zh-CN" sz="1900" b="1" kern="100">
                        <a:effectLst/>
                        <a:latin typeface="Times New Roman" panose="02020603050405020304" pitchFamily="18" charset="0"/>
                        <a:ea typeface="宋体" panose="02010600030101010101" pitchFamily="2" charset="-122"/>
                      </a:endParaRPr>
                    </a:p>
                  </a:txBody>
                  <a:tcPr marL="44999" marR="44999" marT="0" marB="0"/>
                </a:tc>
                <a:tc gridSpan="3">
                  <a:txBody>
                    <a:bodyPr/>
                    <a:lstStyle/>
                    <a:p>
                      <a:pPr algn="ctr">
                        <a:spcAft>
                          <a:spcPts val="0"/>
                        </a:spcAft>
                      </a:pPr>
                      <a:r>
                        <a:rPr lang="zh-CN" sz="2000" b="1" kern="100">
                          <a:effectLst/>
                        </a:rPr>
                        <a:t>预计解决时间</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gridSpan="3">
                  <a:txBody>
                    <a:bodyPr/>
                    <a:lstStyle/>
                    <a:p>
                      <a:pPr algn="just">
                        <a:spcAft>
                          <a:spcPts val="0"/>
                        </a:spcAft>
                      </a:pPr>
                      <a:r>
                        <a:rPr lang="en-US" sz="2000" b="1" kern="100" dirty="0">
                          <a:effectLst/>
                        </a:rPr>
                        <a:t>1</a:t>
                      </a:r>
                      <a:r>
                        <a:rPr lang="zh-CN" sz="2000" b="1" kern="100" dirty="0">
                          <a:effectLst/>
                        </a:rPr>
                        <a:t>月</a:t>
                      </a:r>
                      <a:r>
                        <a:rPr lang="en-US" sz="2000" b="1" kern="100" dirty="0">
                          <a:effectLst/>
                        </a:rPr>
                        <a:t>9</a:t>
                      </a:r>
                      <a:r>
                        <a:rPr lang="zh-CN" sz="2000" b="1" kern="100" dirty="0">
                          <a:effectLst/>
                        </a:rPr>
                        <a:t>日</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gridSpan="4">
                  <a:txBody>
                    <a:bodyPr/>
                    <a:lstStyle/>
                    <a:p>
                      <a:r>
                        <a:rPr lang="zh-CN" sz="2000" b="1" kern="100" dirty="0">
                          <a:effectLst/>
                        </a:rPr>
                        <a:t>实际解决时间</a:t>
                      </a:r>
                      <a:endParaRPr lang="zh-CN" altLang="en-US" sz="2000" b="1" dirty="0"/>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en-US" sz="2000" b="1" kern="100" dirty="0">
                          <a:effectLst/>
                        </a:rPr>
                        <a:t> </a:t>
                      </a:r>
                      <a:endParaRPr lang="zh-CN" sz="2000" b="1" kern="100" dirty="0">
                        <a:effectLst/>
                        <a:latin typeface="Times New Roman" panose="02020603050405020304" pitchFamily="18" charset="0"/>
                        <a:ea typeface="宋体" panose="02010600030101010101" pitchFamily="2" charset="-122"/>
                      </a:endParaRPr>
                    </a:p>
                  </a:txBody>
                  <a:tcPr marL="44999" marR="44999" marT="0" marB="0"/>
                </a:tc>
                <a:extLst>
                  <a:ext uri="{0D108BD9-81ED-4DB2-BD59-A6C34878D82A}">
                    <a16:rowId xmlns:a16="http://schemas.microsoft.com/office/drawing/2014/main" val="4235169336"/>
                  </a:ext>
                </a:extLst>
              </a:tr>
              <a:tr h="707791">
                <a:tc>
                  <a:txBody>
                    <a:bodyPr/>
                    <a:lstStyle/>
                    <a:p>
                      <a:pPr algn="ctr">
                        <a:spcAft>
                          <a:spcPts val="0"/>
                        </a:spcAft>
                      </a:pPr>
                      <a:r>
                        <a:rPr lang="zh-CN" sz="2000" b="1" kern="100">
                          <a:effectLst/>
                        </a:rPr>
                        <a:t>审核人：</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3">
                  <a:txBody>
                    <a:bodyPr/>
                    <a:lstStyle/>
                    <a:p>
                      <a:pPr algn="ctr">
                        <a:spcAft>
                          <a:spcPts val="0"/>
                        </a:spcAft>
                      </a:pPr>
                      <a:r>
                        <a:rPr lang="en-US" sz="2000" b="1" kern="100">
                          <a:effectLst/>
                        </a:rPr>
                        <a:t> </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zh-CN" sz="2000" b="1" kern="100" dirty="0">
                          <a:effectLst/>
                        </a:rPr>
                        <a:t>需求确认人：</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en-US" sz="2000" b="1" kern="100">
                          <a:effectLst/>
                        </a:rPr>
                        <a:t> </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5">
                  <a:txBody>
                    <a:bodyPr/>
                    <a:lstStyle/>
                    <a:p>
                      <a:pPr algn="just">
                        <a:spcAft>
                          <a:spcPts val="0"/>
                        </a:spcAft>
                      </a:pPr>
                      <a:r>
                        <a:rPr lang="zh-CN" sz="2000" b="1" kern="100" dirty="0">
                          <a:effectLst/>
                        </a:rPr>
                        <a:t>需求确认时间：</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en-US" sz="2000" b="1" kern="100" dirty="0">
                          <a:effectLst/>
                        </a:rPr>
                        <a:t> </a:t>
                      </a:r>
                      <a:endParaRPr lang="zh-CN" sz="2000" b="1" kern="100" dirty="0">
                        <a:effectLst/>
                        <a:latin typeface="Times New Roman" panose="02020603050405020304" pitchFamily="18" charset="0"/>
                        <a:ea typeface="宋体" panose="02010600030101010101" pitchFamily="2" charset="-122"/>
                      </a:endParaRPr>
                    </a:p>
                  </a:txBody>
                  <a:tcPr marL="44999" marR="44999" marT="0" marB="0"/>
                </a:tc>
                <a:extLst>
                  <a:ext uri="{0D108BD9-81ED-4DB2-BD59-A6C34878D82A}">
                    <a16:rowId xmlns:a16="http://schemas.microsoft.com/office/drawing/2014/main" val="396768640"/>
                  </a:ext>
                </a:extLst>
              </a:tr>
            </a:tbl>
          </a:graphicData>
        </a:graphic>
      </p:graphicFrame>
    </p:spTree>
    <p:extLst>
      <p:ext uri="{BB962C8B-B14F-4D97-AF65-F5344CB8AC3E}">
        <p14:creationId xmlns:p14="http://schemas.microsoft.com/office/powerpoint/2010/main" val="23780836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441921" cy="362404"/>
          </a:xfrm>
        </p:spPr>
        <p:txBody>
          <a:bodyPr/>
          <a:lstStyle/>
          <a:p>
            <a:r>
              <a:rPr kumimoji="1" lang="zh-CN" altLang="en-US" sz="4000" dirty="0">
                <a:latin typeface="Century Gothic"/>
              </a:rPr>
              <a:t>需求变更影响分析报告</a:t>
            </a:r>
          </a:p>
        </p:txBody>
      </p:sp>
      <p:sp>
        <p:nvSpPr>
          <p:cNvPr id="4" name="矩形 3">
            <a:extLst>
              <a:ext uri="{FF2B5EF4-FFF2-40B4-BE49-F238E27FC236}">
                <a16:creationId xmlns:a16="http://schemas.microsoft.com/office/drawing/2014/main" id="{15C29973-10C5-4AED-8ABA-31B0AE5D1BDA}"/>
              </a:ext>
            </a:extLst>
          </p:cNvPr>
          <p:cNvSpPr/>
          <p:nvPr/>
        </p:nvSpPr>
        <p:spPr>
          <a:xfrm>
            <a:off x="634188" y="1174713"/>
            <a:ext cx="11129913" cy="5324535"/>
          </a:xfrm>
          <a:prstGeom prst="rect">
            <a:avLst/>
          </a:prstGeom>
        </p:spPr>
        <p:txBody>
          <a:bodyPr wrap="square">
            <a:spAutoFit/>
          </a:bodyPr>
          <a:lstStyle/>
          <a:p>
            <a:r>
              <a:rPr lang="zh-CN" altLang="zh-CN" sz="2000" b="1" dirty="0"/>
              <a:t>标题：关于管理员要求后台添加管理编辑网站首页动图的功能可能带来的影响分析报告</a:t>
            </a:r>
          </a:p>
          <a:p>
            <a:r>
              <a:rPr lang="zh-CN" altLang="zh-CN" sz="2000" b="1" dirty="0"/>
              <a:t>描述：管理员要求后台中心添加管理编辑网站首页轮播图的功能</a:t>
            </a:r>
          </a:p>
          <a:p>
            <a:r>
              <a:rPr lang="zh-CN" altLang="zh-CN" sz="2000" b="1" dirty="0"/>
              <a:t>分析人员：夏昌灏</a:t>
            </a:r>
          </a:p>
          <a:p>
            <a:r>
              <a:rPr lang="zh-CN" altLang="zh-CN" sz="2000" b="1" dirty="0"/>
              <a:t>日期：</a:t>
            </a:r>
            <a:r>
              <a:rPr lang="en-US" altLang="zh-CN" sz="2000" b="1" dirty="0"/>
              <a:t>2019/1/8</a:t>
            </a:r>
            <a:endParaRPr lang="zh-CN" altLang="zh-CN" sz="2000" b="1" dirty="0"/>
          </a:p>
          <a:p>
            <a:r>
              <a:rPr lang="zh-CN" altLang="zh-CN" sz="2000" b="1" dirty="0"/>
              <a:t>优先级评估：</a:t>
            </a:r>
          </a:p>
          <a:p>
            <a:r>
              <a:rPr lang="en-US" altLang="zh-CN" sz="2000" b="1" dirty="0"/>
              <a:t>…</a:t>
            </a:r>
            <a:r>
              <a:rPr lang="zh-CN" altLang="zh-CN" sz="2000" b="1" dirty="0"/>
              <a:t>总价值：</a:t>
            </a:r>
            <a:r>
              <a:rPr lang="en-US" altLang="zh-CN" sz="2000" b="1" dirty="0"/>
              <a:t>    16        </a:t>
            </a:r>
            <a:r>
              <a:rPr lang="zh-CN" altLang="zh-CN" sz="2000" b="1" dirty="0"/>
              <a:t>（</a:t>
            </a:r>
            <a:r>
              <a:rPr lang="en-US" altLang="zh-CN" sz="2000" b="1" dirty="0"/>
              <a:t>1-9</a:t>
            </a:r>
            <a:r>
              <a:rPr lang="zh-CN" altLang="zh-CN" sz="2000" b="1" dirty="0"/>
              <a:t>）</a:t>
            </a:r>
          </a:p>
          <a:p>
            <a:r>
              <a:rPr lang="en-US" altLang="zh-CN" sz="2000" b="1" dirty="0"/>
              <a:t>…</a:t>
            </a:r>
            <a:r>
              <a:rPr lang="zh-CN" altLang="zh-CN" sz="2000" b="1" dirty="0"/>
              <a:t>价值</a:t>
            </a:r>
            <a:r>
              <a:rPr lang="en-US" altLang="zh-CN" sz="2000" b="1" dirty="0"/>
              <a:t>%</a:t>
            </a:r>
            <a:r>
              <a:rPr lang="zh-CN" altLang="zh-CN" sz="2000" b="1" dirty="0"/>
              <a:t>：</a:t>
            </a:r>
            <a:r>
              <a:rPr lang="en-US" altLang="zh-CN" sz="2000" b="1" dirty="0"/>
              <a:t>    2%       </a:t>
            </a:r>
            <a:r>
              <a:rPr lang="zh-CN" altLang="zh-CN" sz="2000" b="1" dirty="0"/>
              <a:t>（</a:t>
            </a:r>
            <a:r>
              <a:rPr lang="en-US" altLang="zh-CN" sz="2000" b="1" dirty="0"/>
              <a:t>1-9</a:t>
            </a:r>
            <a:r>
              <a:rPr lang="zh-CN" altLang="zh-CN" sz="2000" b="1" dirty="0"/>
              <a:t>）</a:t>
            </a:r>
          </a:p>
          <a:p>
            <a:r>
              <a:rPr lang="en-US" altLang="zh-CN" sz="2000" b="1" dirty="0"/>
              <a:t>	</a:t>
            </a:r>
            <a:r>
              <a:rPr lang="zh-CN" altLang="zh-CN" sz="2000" b="1" dirty="0"/>
              <a:t>相对收益：</a:t>
            </a:r>
            <a:r>
              <a:rPr lang="en-US" altLang="zh-CN" sz="2000" b="1" dirty="0"/>
              <a:t>  5        </a:t>
            </a:r>
            <a:r>
              <a:rPr lang="zh-CN" altLang="zh-CN" sz="2000" b="1" dirty="0"/>
              <a:t>（</a:t>
            </a:r>
            <a:r>
              <a:rPr lang="en-US" altLang="zh-CN" sz="2000" b="1" dirty="0"/>
              <a:t>1-9</a:t>
            </a:r>
            <a:r>
              <a:rPr lang="zh-CN" altLang="zh-CN" sz="2000" b="1" dirty="0"/>
              <a:t>）</a:t>
            </a:r>
          </a:p>
          <a:p>
            <a:r>
              <a:rPr lang="en-US" altLang="zh-CN" sz="2000" b="1" dirty="0"/>
              <a:t>	</a:t>
            </a:r>
            <a:r>
              <a:rPr lang="zh-CN" altLang="zh-CN" sz="2000" b="1" dirty="0"/>
              <a:t>相对损失：</a:t>
            </a:r>
            <a:r>
              <a:rPr lang="en-US" altLang="zh-CN" sz="2000" b="1" dirty="0"/>
              <a:t>  6        </a:t>
            </a:r>
            <a:r>
              <a:rPr lang="zh-CN" altLang="zh-CN" sz="2000" b="1" dirty="0"/>
              <a:t>（</a:t>
            </a:r>
            <a:r>
              <a:rPr lang="en-US" altLang="zh-CN" sz="2000" b="1" dirty="0"/>
              <a:t>1-9</a:t>
            </a:r>
            <a:r>
              <a:rPr lang="zh-CN" altLang="zh-CN" sz="2000" b="1" dirty="0"/>
              <a:t>）</a:t>
            </a:r>
          </a:p>
          <a:p>
            <a:r>
              <a:rPr lang="zh-CN" altLang="zh-CN" sz="2000" b="1" dirty="0"/>
              <a:t>相对风险：</a:t>
            </a:r>
            <a:r>
              <a:rPr lang="en-US" altLang="zh-CN" sz="2000" b="1" dirty="0"/>
              <a:t>  2        </a:t>
            </a:r>
            <a:r>
              <a:rPr lang="zh-CN" altLang="zh-CN" sz="2000" b="1" dirty="0"/>
              <a:t>（</a:t>
            </a:r>
            <a:r>
              <a:rPr lang="en-US" altLang="zh-CN" sz="2000" b="1" dirty="0"/>
              <a:t>1-9</a:t>
            </a:r>
            <a:r>
              <a:rPr lang="zh-CN" altLang="zh-CN" sz="2000" b="1" dirty="0"/>
              <a:t>）</a:t>
            </a:r>
          </a:p>
          <a:p>
            <a:r>
              <a:rPr lang="zh-CN" altLang="zh-CN" sz="2000" b="1" dirty="0"/>
              <a:t>风险</a:t>
            </a:r>
            <a:r>
              <a:rPr lang="en-US" altLang="zh-CN" sz="2000" b="1" dirty="0"/>
              <a:t>%</a:t>
            </a:r>
            <a:r>
              <a:rPr lang="zh-CN" altLang="zh-CN" sz="2000" b="1" dirty="0"/>
              <a:t>：</a:t>
            </a:r>
            <a:r>
              <a:rPr lang="en-US" altLang="zh-CN" sz="2000" b="1" dirty="0"/>
              <a:t>    3%       </a:t>
            </a:r>
            <a:r>
              <a:rPr lang="zh-CN" altLang="zh-CN" sz="2000" b="1" dirty="0"/>
              <a:t>（</a:t>
            </a:r>
            <a:r>
              <a:rPr lang="en-US" altLang="zh-CN" sz="2000" b="1" dirty="0"/>
              <a:t>1-9</a:t>
            </a:r>
            <a:r>
              <a:rPr lang="zh-CN" altLang="zh-CN" sz="2000" b="1" dirty="0"/>
              <a:t>）</a:t>
            </a:r>
          </a:p>
          <a:p>
            <a:r>
              <a:rPr lang="zh-CN" altLang="zh-CN" sz="2000" b="1" dirty="0"/>
              <a:t>相对成本：</a:t>
            </a:r>
            <a:r>
              <a:rPr lang="en-US" altLang="zh-CN" sz="2000" b="1" dirty="0"/>
              <a:t>  2        </a:t>
            </a:r>
            <a:r>
              <a:rPr lang="zh-CN" altLang="zh-CN" sz="2000" b="1" dirty="0"/>
              <a:t>（</a:t>
            </a:r>
            <a:r>
              <a:rPr lang="en-US" altLang="zh-CN" sz="2000" b="1" dirty="0"/>
              <a:t>1-9</a:t>
            </a:r>
            <a:r>
              <a:rPr lang="zh-CN" altLang="zh-CN" sz="2000" b="1" dirty="0"/>
              <a:t>）</a:t>
            </a:r>
          </a:p>
          <a:p>
            <a:r>
              <a:rPr lang="zh-CN" altLang="zh-CN" sz="2000" b="1" dirty="0"/>
              <a:t>成本</a:t>
            </a:r>
            <a:r>
              <a:rPr lang="en-US" altLang="zh-CN" sz="2000" b="1" dirty="0"/>
              <a:t>%</a:t>
            </a:r>
            <a:r>
              <a:rPr lang="zh-CN" altLang="zh-CN" sz="2000" b="1" dirty="0"/>
              <a:t>：</a:t>
            </a:r>
            <a:r>
              <a:rPr lang="en-US" altLang="zh-CN" sz="2000" b="1" dirty="0"/>
              <a:t>    3%       </a:t>
            </a:r>
            <a:r>
              <a:rPr lang="zh-CN" altLang="zh-CN" sz="2000" b="1" dirty="0"/>
              <a:t>（</a:t>
            </a:r>
            <a:r>
              <a:rPr lang="en-US" altLang="zh-CN" sz="2000" b="1" dirty="0"/>
              <a:t>1-9</a:t>
            </a:r>
            <a:r>
              <a:rPr lang="zh-CN" altLang="zh-CN" sz="2000" b="1" dirty="0"/>
              <a:t>）</a:t>
            </a:r>
          </a:p>
          <a:p>
            <a:r>
              <a:rPr lang="zh-CN" altLang="zh-CN" sz="2000" b="1" dirty="0"/>
              <a:t>优先级：</a:t>
            </a:r>
            <a:r>
              <a:rPr lang="en-US" altLang="zh-CN" sz="2000" b="1" dirty="0"/>
              <a:t>   0.390  </a:t>
            </a:r>
            <a:r>
              <a:rPr lang="zh-CN" altLang="zh-CN" sz="2000" b="1" dirty="0"/>
              <a:t>中 （</a:t>
            </a:r>
            <a:r>
              <a:rPr lang="en-US" altLang="zh-CN" sz="2000" b="1" dirty="0"/>
              <a:t>0-0.3</a:t>
            </a:r>
            <a:r>
              <a:rPr lang="zh-CN" altLang="zh-CN" sz="2000" b="1" dirty="0"/>
              <a:t>为低，</a:t>
            </a:r>
            <a:r>
              <a:rPr lang="en-US" altLang="zh-CN" sz="2000" b="1" dirty="0"/>
              <a:t>0.3-0.6</a:t>
            </a:r>
            <a:r>
              <a:rPr lang="zh-CN" altLang="zh-CN" sz="2000" b="1" dirty="0"/>
              <a:t>为中，</a:t>
            </a:r>
            <a:r>
              <a:rPr lang="en-US" altLang="zh-CN" sz="2000" b="1" dirty="0"/>
              <a:t>0.6</a:t>
            </a:r>
            <a:r>
              <a:rPr lang="zh-CN" altLang="zh-CN" sz="2000" b="1" dirty="0"/>
              <a:t>以上为高）</a:t>
            </a:r>
          </a:p>
          <a:p>
            <a:r>
              <a:rPr lang="zh-CN" altLang="zh-CN" sz="2000" b="1" dirty="0"/>
              <a:t>估计的总工作量：</a:t>
            </a:r>
            <a:r>
              <a:rPr lang="en-US" altLang="zh-CN" sz="2000" b="1" dirty="0"/>
              <a:t>   8     </a:t>
            </a:r>
            <a:r>
              <a:rPr lang="zh-CN" altLang="zh-CN" sz="2000" b="1" dirty="0"/>
              <a:t>劳动小时数</a:t>
            </a:r>
          </a:p>
          <a:p>
            <a:r>
              <a:rPr lang="zh-CN" altLang="zh-CN" sz="2000" b="1" dirty="0"/>
              <a:t>估计对进度的影响：</a:t>
            </a:r>
            <a:r>
              <a:rPr lang="en-US" altLang="zh-CN" sz="2000" b="1" dirty="0"/>
              <a:t>    3      </a:t>
            </a:r>
            <a:r>
              <a:rPr lang="zh-CN" altLang="zh-CN" sz="2000" b="1" dirty="0"/>
              <a:t>天</a:t>
            </a:r>
          </a:p>
          <a:p>
            <a:r>
              <a:rPr lang="zh-CN" altLang="zh-CN" sz="2000" b="1" dirty="0"/>
              <a:t>额外的成本影响：</a:t>
            </a:r>
            <a:r>
              <a:rPr lang="en-US" altLang="zh-CN" sz="2000" b="1" dirty="0"/>
              <a:t>   554.4    </a:t>
            </a:r>
            <a:r>
              <a:rPr lang="zh-CN" altLang="zh-CN" sz="2000" b="1" dirty="0"/>
              <a:t>元</a:t>
            </a:r>
          </a:p>
        </p:txBody>
      </p:sp>
    </p:spTree>
    <p:extLst>
      <p:ext uri="{BB962C8B-B14F-4D97-AF65-F5344CB8AC3E}">
        <p14:creationId xmlns:p14="http://schemas.microsoft.com/office/powerpoint/2010/main" val="14257742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441921" cy="362404"/>
          </a:xfrm>
        </p:spPr>
        <p:txBody>
          <a:bodyPr/>
          <a:lstStyle/>
          <a:p>
            <a:r>
              <a:rPr kumimoji="1" lang="zh-CN" altLang="en-US" sz="4000" dirty="0">
                <a:latin typeface="Century Gothic"/>
              </a:rPr>
              <a:t>需求变更影响分析报告</a:t>
            </a:r>
          </a:p>
        </p:txBody>
      </p:sp>
      <p:sp>
        <p:nvSpPr>
          <p:cNvPr id="4" name="矩形 3">
            <a:extLst>
              <a:ext uri="{FF2B5EF4-FFF2-40B4-BE49-F238E27FC236}">
                <a16:creationId xmlns:a16="http://schemas.microsoft.com/office/drawing/2014/main" id="{15C29973-10C5-4AED-8ABA-31B0AE5D1BDA}"/>
              </a:ext>
            </a:extLst>
          </p:cNvPr>
          <p:cNvSpPr/>
          <p:nvPr/>
        </p:nvSpPr>
        <p:spPr>
          <a:xfrm>
            <a:off x="625310" y="1254612"/>
            <a:ext cx="11129913" cy="2862322"/>
          </a:xfrm>
          <a:prstGeom prst="rect">
            <a:avLst/>
          </a:prstGeom>
        </p:spPr>
        <p:txBody>
          <a:bodyPr wrap="square">
            <a:spAutoFit/>
          </a:bodyPr>
          <a:lstStyle/>
          <a:p>
            <a:r>
              <a:rPr lang="zh-CN" altLang="en-US" sz="2000" b="1" kern="100" dirty="0">
                <a:latin typeface="+mn-ea"/>
                <a:cs typeface="Times New Roman" panose="02020603050405020304" pitchFamily="18" charset="0"/>
              </a:rPr>
              <a:t>质量影响：对项目整体影响较小</a:t>
            </a:r>
          </a:p>
          <a:p>
            <a:r>
              <a:rPr lang="zh-CN" altLang="en-US" sz="2000" b="1" kern="100" dirty="0">
                <a:latin typeface="+mn-ea"/>
                <a:cs typeface="Times New Roman" panose="02020603050405020304" pitchFamily="18" charset="0"/>
              </a:rPr>
              <a:t>依赖性影响：影响查看后台中心（后台中心功能列表新增一项），被影响需求数量</a:t>
            </a:r>
            <a:r>
              <a:rPr lang="en-US" altLang="zh-CN" sz="2000" b="1" kern="100" dirty="0">
                <a:latin typeface="+mn-ea"/>
                <a:cs typeface="Times New Roman" panose="02020603050405020304" pitchFamily="18" charset="0"/>
              </a:rPr>
              <a:t>1</a:t>
            </a:r>
            <a:r>
              <a:rPr lang="zh-CN" altLang="en-US" sz="2000" b="1" kern="100" dirty="0">
                <a:latin typeface="+mn-ea"/>
                <a:cs typeface="Times New Roman" panose="02020603050405020304" pitchFamily="18" charset="0"/>
              </a:rPr>
              <a:t>，影响比例</a:t>
            </a:r>
            <a:r>
              <a:rPr lang="en-US" altLang="zh-CN" sz="2000" b="1" kern="100" dirty="0">
                <a:latin typeface="+mn-ea"/>
                <a:cs typeface="Times New Roman" panose="02020603050405020304" pitchFamily="18" charset="0"/>
              </a:rPr>
              <a:t>2.56%</a:t>
            </a:r>
          </a:p>
          <a:p>
            <a:r>
              <a:rPr lang="zh-CN" altLang="en-US" sz="2000" b="1" kern="100" dirty="0">
                <a:latin typeface="+mn-ea"/>
                <a:cs typeface="Times New Roman" panose="02020603050405020304" pitchFamily="18" charset="0"/>
              </a:rPr>
              <a:t>受影响的其他需求：暂无</a:t>
            </a:r>
          </a:p>
          <a:p>
            <a:r>
              <a:rPr lang="zh-CN" altLang="en-US" sz="2000" b="1" kern="100" dirty="0">
                <a:latin typeface="+mn-ea"/>
                <a:cs typeface="Times New Roman" panose="02020603050405020304" pitchFamily="18" charset="0"/>
              </a:rPr>
              <a:t>受影响的其他任务：用例描述，界面原型，对话框图，序列图，软件需求规格说明书，测试用例，用户手册</a:t>
            </a:r>
          </a:p>
          <a:p>
            <a:r>
              <a:rPr lang="zh-CN" altLang="en-US" sz="2000" b="1" kern="100" dirty="0">
                <a:latin typeface="+mn-ea"/>
                <a:cs typeface="Times New Roman" panose="02020603050405020304" pitchFamily="18" charset="0"/>
              </a:rPr>
              <a:t>集成问题：项目完成时间的推迟</a:t>
            </a:r>
          </a:p>
          <a:p>
            <a:r>
              <a:rPr lang="zh-CN" altLang="en-US" sz="2000" b="1" kern="100" dirty="0">
                <a:latin typeface="+mn-ea"/>
                <a:cs typeface="Times New Roman" panose="02020603050405020304" pitchFamily="18" charset="0"/>
              </a:rPr>
              <a:t>生存期费用问题：项目人工成本增加</a:t>
            </a:r>
            <a:r>
              <a:rPr lang="en-US" altLang="zh-CN" sz="2000" b="1" kern="100" dirty="0">
                <a:latin typeface="+mn-ea"/>
                <a:cs typeface="Times New Roman" panose="02020603050405020304" pitchFamily="18" charset="0"/>
              </a:rPr>
              <a:t>554.4</a:t>
            </a:r>
            <a:r>
              <a:rPr lang="zh-CN" altLang="en-US" sz="2000" b="1" kern="100" dirty="0">
                <a:latin typeface="+mn-ea"/>
                <a:cs typeface="Times New Roman" panose="02020603050405020304" pitchFamily="18" charset="0"/>
              </a:rPr>
              <a:t>元</a:t>
            </a:r>
          </a:p>
          <a:p>
            <a:r>
              <a:rPr lang="zh-CN" altLang="en-US" sz="2000" b="1" kern="100" dirty="0">
                <a:latin typeface="+mn-ea"/>
                <a:cs typeface="Times New Roman" panose="02020603050405020304" pitchFamily="18" charset="0"/>
              </a:rPr>
              <a:t>检查可能要变更的其他组件：无</a:t>
            </a:r>
          </a:p>
        </p:txBody>
      </p:sp>
    </p:spTree>
    <p:extLst>
      <p:ext uri="{BB962C8B-B14F-4D97-AF65-F5344CB8AC3E}">
        <p14:creationId xmlns:p14="http://schemas.microsoft.com/office/powerpoint/2010/main" val="1626236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4288" y="272862"/>
            <a:ext cx="9376409" cy="362404"/>
          </a:xfrm>
        </p:spPr>
        <p:txBody>
          <a:bodyPr/>
          <a:lstStyle/>
          <a:p>
            <a:r>
              <a:rPr kumimoji="1" lang="zh-CN" altLang="en-US" sz="4000" dirty="0">
                <a:latin typeface="Century Gothic"/>
              </a:rPr>
              <a:t>需求管理工具生成的变更影响分析</a:t>
            </a:r>
          </a:p>
        </p:txBody>
      </p:sp>
      <p:graphicFrame>
        <p:nvGraphicFramePr>
          <p:cNvPr id="7" name="表格 6">
            <a:extLst>
              <a:ext uri="{FF2B5EF4-FFF2-40B4-BE49-F238E27FC236}">
                <a16:creationId xmlns:a16="http://schemas.microsoft.com/office/drawing/2014/main" id="{A8F12735-0269-4371-9070-256C85A05960}"/>
              </a:ext>
            </a:extLst>
          </p:cNvPr>
          <p:cNvGraphicFramePr>
            <a:graphicFrameLocks noGrp="1"/>
          </p:cNvGraphicFramePr>
          <p:nvPr>
            <p:extLst/>
          </p:nvPr>
        </p:nvGraphicFramePr>
        <p:xfrm>
          <a:off x="235670" y="3930550"/>
          <a:ext cx="11670384" cy="1463040"/>
        </p:xfrm>
        <a:graphic>
          <a:graphicData uri="http://schemas.openxmlformats.org/drawingml/2006/table">
            <a:tbl>
              <a:tblPr>
                <a:tableStyleId>{5C22544A-7EE6-4342-B048-85BDC9FD1C3A}</a:tableStyleId>
              </a:tblPr>
              <a:tblGrid>
                <a:gridCol w="1062530">
                  <a:extLst>
                    <a:ext uri="{9D8B030D-6E8A-4147-A177-3AD203B41FA5}">
                      <a16:colId xmlns:a16="http://schemas.microsoft.com/office/drawing/2014/main" val="1119208695"/>
                    </a:ext>
                  </a:extLst>
                </a:gridCol>
                <a:gridCol w="1530889">
                  <a:extLst>
                    <a:ext uri="{9D8B030D-6E8A-4147-A177-3AD203B41FA5}">
                      <a16:colId xmlns:a16="http://schemas.microsoft.com/office/drawing/2014/main" val="62044419"/>
                    </a:ext>
                  </a:extLst>
                </a:gridCol>
                <a:gridCol w="1296709">
                  <a:extLst>
                    <a:ext uri="{9D8B030D-6E8A-4147-A177-3AD203B41FA5}">
                      <a16:colId xmlns:a16="http://schemas.microsoft.com/office/drawing/2014/main" val="3305628487"/>
                    </a:ext>
                  </a:extLst>
                </a:gridCol>
                <a:gridCol w="1296709">
                  <a:extLst>
                    <a:ext uri="{9D8B030D-6E8A-4147-A177-3AD203B41FA5}">
                      <a16:colId xmlns:a16="http://schemas.microsoft.com/office/drawing/2014/main" val="3966784283"/>
                    </a:ext>
                  </a:extLst>
                </a:gridCol>
                <a:gridCol w="1296709">
                  <a:extLst>
                    <a:ext uri="{9D8B030D-6E8A-4147-A177-3AD203B41FA5}">
                      <a16:colId xmlns:a16="http://schemas.microsoft.com/office/drawing/2014/main" val="1482491780"/>
                    </a:ext>
                  </a:extLst>
                </a:gridCol>
                <a:gridCol w="1296709">
                  <a:extLst>
                    <a:ext uri="{9D8B030D-6E8A-4147-A177-3AD203B41FA5}">
                      <a16:colId xmlns:a16="http://schemas.microsoft.com/office/drawing/2014/main" val="3899131256"/>
                    </a:ext>
                  </a:extLst>
                </a:gridCol>
                <a:gridCol w="1296709">
                  <a:extLst>
                    <a:ext uri="{9D8B030D-6E8A-4147-A177-3AD203B41FA5}">
                      <a16:colId xmlns:a16="http://schemas.microsoft.com/office/drawing/2014/main" val="734318222"/>
                    </a:ext>
                  </a:extLst>
                </a:gridCol>
                <a:gridCol w="1667444">
                  <a:extLst>
                    <a:ext uri="{9D8B030D-6E8A-4147-A177-3AD203B41FA5}">
                      <a16:colId xmlns:a16="http://schemas.microsoft.com/office/drawing/2014/main" val="2126611501"/>
                    </a:ext>
                  </a:extLst>
                </a:gridCol>
                <a:gridCol w="925976">
                  <a:extLst>
                    <a:ext uri="{9D8B030D-6E8A-4147-A177-3AD203B41FA5}">
                      <a16:colId xmlns:a16="http://schemas.microsoft.com/office/drawing/2014/main" val="735565356"/>
                    </a:ext>
                  </a:extLst>
                </a:gridCol>
              </a:tblGrid>
              <a:tr h="654809">
                <a:tc>
                  <a:txBody>
                    <a:bodyPr/>
                    <a:lstStyle/>
                    <a:p>
                      <a:pPr algn="ctr">
                        <a:spcAft>
                          <a:spcPts val="0"/>
                        </a:spcAft>
                      </a:pPr>
                      <a:r>
                        <a:rPr lang="zh-CN" sz="2400" b="1" kern="100">
                          <a:effectLst/>
                        </a:rPr>
                        <a:t>序号</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变更依据名称</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影响版本</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提出时间</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提出人</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提出地点</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批准人</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影响条目数量</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影响比率</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735597792"/>
                  </a:ext>
                </a:extLst>
              </a:tr>
              <a:tr h="654809">
                <a:tc>
                  <a:txBody>
                    <a:bodyPr/>
                    <a:lstStyle/>
                    <a:p>
                      <a:pPr algn="ctr">
                        <a:spcAft>
                          <a:spcPts val="0"/>
                        </a:spcAft>
                      </a:pPr>
                      <a:r>
                        <a:rPr lang="en-US" sz="2400" b="1" kern="100">
                          <a:effectLst/>
                        </a:rPr>
                        <a:t>1</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400" b="1" kern="100">
                          <a:effectLst/>
                        </a:rPr>
                        <a:t>轮播图管理</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当前版本</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2400" b="1" kern="100">
                          <a:effectLst/>
                        </a:rPr>
                        <a:t>2019-01-06 00:00</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陈尚辉</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400" b="1" kern="100">
                          <a:effectLst/>
                        </a:rPr>
                        <a:t>理四</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刘祺</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400" b="1" kern="100">
                          <a:effectLst/>
                        </a:rPr>
                        <a:t>1</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2400" b="1" kern="100" dirty="0">
                          <a:effectLst/>
                        </a:rPr>
                        <a:t>2.56%</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374754243"/>
                  </a:ext>
                </a:extLst>
              </a:tr>
            </a:tbl>
          </a:graphicData>
        </a:graphic>
      </p:graphicFrame>
      <p:sp>
        <p:nvSpPr>
          <p:cNvPr id="8" name="Rectangle 4">
            <a:extLst>
              <a:ext uri="{FF2B5EF4-FFF2-40B4-BE49-F238E27FC236}">
                <a16:creationId xmlns:a16="http://schemas.microsoft.com/office/drawing/2014/main" id="{59D5CBC1-DAE4-4AE1-AA70-35750A5BA902}"/>
              </a:ext>
            </a:extLst>
          </p:cNvPr>
          <p:cNvSpPr>
            <a:spLocks noChangeArrowheads="1"/>
          </p:cNvSpPr>
          <p:nvPr/>
        </p:nvSpPr>
        <p:spPr bwMode="auto">
          <a:xfrm>
            <a:off x="2683848" y="1867409"/>
            <a:ext cx="735329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cs typeface="STSongStd-Light"/>
              </a:rPr>
              <a:t>PRD2018-G10-</a:t>
            </a:r>
            <a:r>
              <a:rPr kumimoji="0" lang="zh-CN" altLang="en-US" sz="2400" b="1" i="0" u="none" strike="noStrike" cap="none" normalizeH="0" baseline="0" dirty="0">
                <a:ln>
                  <a:noFill/>
                </a:ln>
                <a:solidFill>
                  <a:schemeClr val="tx1"/>
                </a:solidFill>
                <a:effectLst/>
                <a:latin typeface="+mn-ea"/>
                <a:cs typeface="STSongStd-Light"/>
              </a:rPr>
              <a:t>管理员需求文档</a:t>
            </a:r>
            <a:r>
              <a:rPr kumimoji="0" lang="en-US" altLang="zh-CN" sz="2400" b="1" i="0" u="none" strike="noStrike" cap="none" normalizeH="0" baseline="0" dirty="0">
                <a:ln>
                  <a:noFill/>
                </a:ln>
                <a:solidFill>
                  <a:schemeClr val="tx1"/>
                </a:solidFill>
                <a:effectLst/>
                <a:latin typeface="+mn-ea"/>
                <a:cs typeface="STSongStd-Light"/>
              </a:rPr>
              <a:t>" </a:t>
            </a:r>
            <a:r>
              <a:rPr kumimoji="0" lang="zh-CN" altLang="en-US" sz="2400" b="1" i="0" u="none" strike="noStrike" cap="none" normalizeH="0" baseline="0" dirty="0">
                <a:ln>
                  <a:noFill/>
                </a:ln>
                <a:solidFill>
                  <a:schemeClr val="tx1"/>
                </a:solidFill>
                <a:effectLst/>
                <a:latin typeface="+mn-ea"/>
                <a:cs typeface="STSongStd-Light"/>
              </a:rPr>
              <a:t>变更依据分析统计</a:t>
            </a:r>
            <a:endParaRPr kumimoji="0" lang="zh-CN" altLang="en-US" sz="2400" b="1"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dirty="0">
              <a:ln>
                <a:noFill/>
              </a:ln>
              <a:solidFill>
                <a:schemeClr val="tx1"/>
              </a:solidFill>
              <a:effectLst/>
              <a:latin typeface="+mn-ea"/>
            </a:endParaRPr>
          </a:p>
        </p:txBody>
      </p:sp>
    </p:spTree>
    <p:extLst>
      <p:ext uri="{BB962C8B-B14F-4D97-AF65-F5344CB8AC3E}">
        <p14:creationId xmlns:p14="http://schemas.microsoft.com/office/powerpoint/2010/main" val="23508527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4288" y="272862"/>
            <a:ext cx="9376409" cy="362404"/>
          </a:xfrm>
        </p:spPr>
        <p:txBody>
          <a:bodyPr/>
          <a:lstStyle/>
          <a:p>
            <a:r>
              <a:rPr kumimoji="1" lang="zh-CN" altLang="en-US" sz="4000" dirty="0">
                <a:latin typeface="Century Gothic"/>
              </a:rPr>
              <a:t>需求管理工具生成的变更影响分析</a:t>
            </a:r>
          </a:p>
        </p:txBody>
      </p:sp>
      <p:pic>
        <p:nvPicPr>
          <p:cNvPr id="4" name="图片 3">
            <a:extLst>
              <a:ext uri="{FF2B5EF4-FFF2-40B4-BE49-F238E27FC236}">
                <a16:creationId xmlns:a16="http://schemas.microsoft.com/office/drawing/2014/main" id="{4DD05CA3-831D-4459-8F30-AEFE9B70FE3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53415" y="1349474"/>
            <a:ext cx="5274310" cy="5160010"/>
          </a:xfrm>
          <a:prstGeom prst="rect">
            <a:avLst/>
          </a:prstGeom>
          <a:noFill/>
          <a:ln>
            <a:noFill/>
          </a:ln>
        </p:spPr>
      </p:pic>
    </p:spTree>
    <p:extLst>
      <p:ext uri="{BB962C8B-B14F-4D97-AF65-F5344CB8AC3E}">
        <p14:creationId xmlns:p14="http://schemas.microsoft.com/office/powerpoint/2010/main" val="2440919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4288" y="272862"/>
            <a:ext cx="9376409" cy="362404"/>
          </a:xfrm>
        </p:spPr>
        <p:txBody>
          <a:bodyPr/>
          <a:lstStyle/>
          <a:p>
            <a:r>
              <a:rPr kumimoji="1" lang="zh-CN" altLang="en-US" sz="4000" dirty="0">
                <a:latin typeface="Century Gothic"/>
              </a:rPr>
              <a:t>需求管理工具生成的变更影响分析</a:t>
            </a:r>
          </a:p>
        </p:txBody>
      </p:sp>
      <p:graphicFrame>
        <p:nvGraphicFramePr>
          <p:cNvPr id="3" name="表格 2">
            <a:extLst>
              <a:ext uri="{FF2B5EF4-FFF2-40B4-BE49-F238E27FC236}">
                <a16:creationId xmlns:a16="http://schemas.microsoft.com/office/drawing/2014/main" id="{84B15524-1A7A-49C1-BC15-3F8641C16B84}"/>
              </a:ext>
            </a:extLst>
          </p:cNvPr>
          <p:cNvGraphicFramePr>
            <a:graphicFrameLocks noGrp="1"/>
          </p:cNvGraphicFramePr>
          <p:nvPr>
            <p:extLst>
              <p:ext uri="{D42A27DB-BD31-4B8C-83A1-F6EECF244321}">
                <p14:modId xmlns:p14="http://schemas.microsoft.com/office/powerpoint/2010/main" val="1330300807"/>
              </p:ext>
            </p:extLst>
          </p:nvPr>
        </p:nvGraphicFramePr>
        <p:xfrm>
          <a:off x="1331171" y="2293359"/>
          <a:ext cx="9017000" cy="3352800"/>
        </p:xfrm>
        <a:graphic>
          <a:graphicData uri="http://schemas.openxmlformats.org/drawingml/2006/table">
            <a:tbl>
              <a:tblPr>
                <a:tableStyleId>{5C22544A-7EE6-4342-B048-85BDC9FD1C3A}</a:tableStyleId>
              </a:tblPr>
              <a:tblGrid>
                <a:gridCol w="1803400">
                  <a:extLst>
                    <a:ext uri="{9D8B030D-6E8A-4147-A177-3AD203B41FA5}">
                      <a16:colId xmlns:a16="http://schemas.microsoft.com/office/drawing/2014/main" val="1023901512"/>
                    </a:ext>
                  </a:extLst>
                </a:gridCol>
                <a:gridCol w="1803400">
                  <a:extLst>
                    <a:ext uri="{9D8B030D-6E8A-4147-A177-3AD203B41FA5}">
                      <a16:colId xmlns:a16="http://schemas.microsoft.com/office/drawing/2014/main" val="1554404063"/>
                    </a:ext>
                  </a:extLst>
                </a:gridCol>
                <a:gridCol w="1803400">
                  <a:extLst>
                    <a:ext uri="{9D8B030D-6E8A-4147-A177-3AD203B41FA5}">
                      <a16:colId xmlns:a16="http://schemas.microsoft.com/office/drawing/2014/main" val="842968176"/>
                    </a:ext>
                  </a:extLst>
                </a:gridCol>
                <a:gridCol w="1803400">
                  <a:extLst>
                    <a:ext uri="{9D8B030D-6E8A-4147-A177-3AD203B41FA5}">
                      <a16:colId xmlns:a16="http://schemas.microsoft.com/office/drawing/2014/main" val="2685616281"/>
                    </a:ext>
                  </a:extLst>
                </a:gridCol>
                <a:gridCol w="1803400">
                  <a:extLst>
                    <a:ext uri="{9D8B030D-6E8A-4147-A177-3AD203B41FA5}">
                      <a16:colId xmlns:a16="http://schemas.microsoft.com/office/drawing/2014/main" val="935596097"/>
                    </a:ext>
                  </a:extLst>
                </a:gridCol>
              </a:tblGrid>
              <a:tr h="440719">
                <a:tc>
                  <a:txBody>
                    <a:bodyPr/>
                    <a:lstStyle/>
                    <a:p>
                      <a:pPr algn="ctr">
                        <a:spcAft>
                          <a:spcPts val="0"/>
                        </a:spcAft>
                      </a:pPr>
                      <a:r>
                        <a:rPr lang="zh-CN" sz="2000" b="1" kern="100">
                          <a:effectLst/>
                          <a:latin typeface="+mn-ea"/>
                          <a:ea typeface="+mn-ea"/>
                        </a:rPr>
                        <a:t>序号</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zh-CN" sz="2000" b="1" kern="100">
                          <a:effectLst/>
                          <a:latin typeface="+mn-ea"/>
                          <a:ea typeface="+mn-ea"/>
                        </a:rPr>
                        <a:t>被影响的文档及版本</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zh-CN" sz="2000" b="1" kern="100">
                          <a:effectLst/>
                          <a:latin typeface="+mn-ea"/>
                          <a:ea typeface="+mn-ea"/>
                        </a:rPr>
                        <a:t>造成影响文档及版本</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zh-CN" sz="2000" b="1" kern="100" dirty="0">
                          <a:effectLst/>
                          <a:latin typeface="+mn-ea"/>
                          <a:ea typeface="+mn-ea"/>
                        </a:rPr>
                        <a:t>被影响条目数量</a:t>
                      </a:r>
                      <a:endParaRPr lang="zh-CN" sz="2000" b="1" kern="100" dirty="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zh-CN" sz="2000" b="1" kern="100">
                          <a:effectLst/>
                          <a:latin typeface="+mn-ea"/>
                          <a:ea typeface="+mn-ea"/>
                        </a:rPr>
                        <a:t>被影响的条目比例</a:t>
                      </a:r>
                      <a:endParaRPr lang="zh-CN" sz="2000" b="1" kern="10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1199418031"/>
                  </a:ext>
                </a:extLst>
              </a:tr>
              <a:tr h="661078">
                <a:tc>
                  <a:txBody>
                    <a:bodyPr/>
                    <a:lstStyle/>
                    <a:p>
                      <a:pPr algn="ctr">
                        <a:spcAft>
                          <a:spcPts val="0"/>
                        </a:spcAft>
                      </a:pPr>
                      <a:r>
                        <a:rPr lang="en-US" sz="2000" b="1" kern="100">
                          <a:effectLst/>
                          <a:latin typeface="+mn-ea"/>
                          <a:ea typeface="+mn-ea"/>
                        </a:rPr>
                        <a:t>1</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a:effectLst/>
                          <a:latin typeface="+mn-ea"/>
                          <a:ea typeface="+mn-ea"/>
                        </a:rPr>
                        <a:t>PRD2018-G10-</a:t>
                      </a:r>
                      <a:r>
                        <a:rPr lang="zh-CN" sz="2000" b="1" kern="100">
                          <a:effectLst/>
                          <a:latin typeface="+mn-ea"/>
                          <a:ea typeface="+mn-ea"/>
                        </a:rPr>
                        <a:t>学生需求</a:t>
                      </a:r>
                      <a:r>
                        <a:rPr lang="en-US" sz="2000" b="1" kern="100">
                          <a:effectLst/>
                          <a:latin typeface="+mn-ea"/>
                          <a:ea typeface="+mn-ea"/>
                        </a:rPr>
                        <a:t>(</a:t>
                      </a:r>
                      <a:r>
                        <a:rPr lang="zh-CN" sz="2000" b="1" kern="100">
                          <a:effectLst/>
                          <a:latin typeface="+mn-ea"/>
                          <a:ea typeface="+mn-ea"/>
                        </a:rPr>
                        <a:t>当前版本</a:t>
                      </a:r>
                      <a:r>
                        <a:rPr lang="en-US" sz="2000" b="1" kern="100">
                          <a:effectLst/>
                          <a:latin typeface="+mn-ea"/>
                          <a:ea typeface="+mn-ea"/>
                        </a:rPr>
                        <a:t>)</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dirty="0">
                          <a:effectLst/>
                          <a:latin typeface="+mn-ea"/>
                          <a:ea typeface="+mn-ea"/>
                        </a:rPr>
                        <a:t>PRD2018-G10-</a:t>
                      </a:r>
                      <a:r>
                        <a:rPr lang="zh-CN" sz="2000" b="1" kern="100" dirty="0">
                          <a:effectLst/>
                          <a:latin typeface="+mn-ea"/>
                          <a:ea typeface="+mn-ea"/>
                        </a:rPr>
                        <a:t>管理员需求</a:t>
                      </a:r>
                      <a:r>
                        <a:rPr lang="en-US" sz="2000" b="1" kern="100" dirty="0">
                          <a:effectLst/>
                          <a:latin typeface="+mn-ea"/>
                          <a:ea typeface="+mn-ea"/>
                        </a:rPr>
                        <a:t>(</a:t>
                      </a:r>
                      <a:r>
                        <a:rPr lang="zh-CN" sz="2000" b="1" kern="100" dirty="0">
                          <a:effectLst/>
                          <a:latin typeface="+mn-ea"/>
                          <a:ea typeface="+mn-ea"/>
                        </a:rPr>
                        <a:t>当前版本</a:t>
                      </a:r>
                      <a:r>
                        <a:rPr lang="en-US" sz="2000" b="1" kern="100" dirty="0">
                          <a:effectLst/>
                          <a:latin typeface="+mn-ea"/>
                          <a:ea typeface="+mn-ea"/>
                        </a:rPr>
                        <a:t>)</a:t>
                      </a:r>
                      <a:endParaRPr lang="zh-CN" sz="2000" b="1" kern="100" dirty="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2 </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2.44%</a:t>
                      </a:r>
                      <a:endParaRPr lang="zh-CN" sz="2000" b="1" kern="10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3350240879"/>
                  </a:ext>
                </a:extLst>
              </a:tr>
              <a:tr h="661078">
                <a:tc>
                  <a:txBody>
                    <a:bodyPr/>
                    <a:lstStyle/>
                    <a:p>
                      <a:pPr algn="ctr">
                        <a:spcAft>
                          <a:spcPts val="0"/>
                        </a:spcAft>
                      </a:pPr>
                      <a:r>
                        <a:rPr lang="en-US" sz="2000" b="1" kern="100">
                          <a:effectLst/>
                          <a:latin typeface="+mn-ea"/>
                          <a:ea typeface="+mn-ea"/>
                        </a:rPr>
                        <a:t>2</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a:effectLst/>
                          <a:latin typeface="+mn-ea"/>
                          <a:ea typeface="+mn-ea"/>
                        </a:rPr>
                        <a:t>PRD2018-G10-</a:t>
                      </a:r>
                      <a:r>
                        <a:rPr lang="zh-CN" sz="2000" b="1" kern="100">
                          <a:effectLst/>
                          <a:latin typeface="+mn-ea"/>
                          <a:ea typeface="+mn-ea"/>
                        </a:rPr>
                        <a:t>教师需求</a:t>
                      </a:r>
                      <a:r>
                        <a:rPr lang="en-US" sz="2000" b="1" kern="100">
                          <a:effectLst/>
                          <a:latin typeface="+mn-ea"/>
                          <a:ea typeface="+mn-ea"/>
                        </a:rPr>
                        <a:t>(</a:t>
                      </a:r>
                      <a:r>
                        <a:rPr lang="zh-CN" sz="2000" b="1" kern="100">
                          <a:effectLst/>
                          <a:latin typeface="+mn-ea"/>
                          <a:ea typeface="+mn-ea"/>
                        </a:rPr>
                        <a:t>当前版本</a:t>
                      </a:r>
                      <a:r>
                        <a:rPr lang="en-US" sz="2000" b="1" kern="100">
                          <a:effectLst/>
                          <a:latin typeface="+mn-ea"/>
                          <a:ea typeface="+mn-ea"/>
                        </a:rPr>
                        <a:t>)</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dirty="0">
                          <a:effectLst/>
                          <a:latin typeface="+mn-ea"/>
                          <a:ea typeface="+mn-ea"/>
                        </a:rPr>
                        <a:t>PRD2018-G10-</a:t>
                      </a:r>
                      <a:r>
                        <a:rPr lang="zh-CN" sz="2000" b="1" kern="100" dirty="0">
                          <a:effectLst/>
                          <a:latin typeface="+mn-ea"/>
                          <a:ea typeface="+mn-ea"/>
                        </a:rPr>
                        <a:t>管理员需求</a:t>
                      </a:r>
                      <a:r>
                        <a:rPr lang="en-US" sz="2000" b="1" kern="100" dirty="0">
                          <a:effectLst/>
                          <a:latin typeface="+mn-ea"/>
                          <a:ea typeface="+mn-ea"/>
                        </a:rPr>
                        <a:t>(</a:t>
                      </a:r>
                      <a:r>
                        <a:rPr lang="zh-CN" sz="2000" b="1" kern="100" dirty="0">
                          <a:effectLst/>
                          <a:latin typeface="+mn-ea"/>
                          <a:ea typeface="+mn-ea"/>
                        </a:rPr>
                        <a:t>当前版本</a:t>
                      </a:r>
                      <a:r>
                        <a:rPr lang="en-US" sz="2000" b="1" kern="100" dirty="0">
                          <a:effectLst/>
                          <a:latin typeface="+mn-ea"/>
                          <a:ea typeface="+mn-ea"/>
                        </a:rPr>
                        <a:t>)</a:t>
                      </a:r>
                      <a:endParaRPr lang="zh-CN" sz="2000" b="1" kern="100" dirty="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2 </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1.71%</a:t>
                      </a:r>
                      <a:endParaRPr lang="zh-CN" sz="2000" b="1" kern="10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3311758264"/>
                  </a:ext>
                </a:extLst>
              </a:tr>
              <a:tr h="661078">
                <a:tc>
                  <a:txBody>
                    <a:bodyPr/>
                    <a:lstStyle/>
                    <a:p>
                      <a:pPr algn="ctr">
                        <a:spcAft>
                          <a:spcPts val="0"/>
                        </a:spcAft>
                      </a:pPr>
                      <a:r>
                        <a:rPr lang="en-US" sz="2000" b="1" kern="100">
                          <a:effectLst/>
                          <a:latin typeface="+mn-ea"/>
                          <a:ea typeface="+mn-ea"/>
                        </a:rPr>
                        <a:t>3</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a:effectLst/>
                          <a:latin typeface="+mn-ea"/>
                          <a:ea typeface="+mn-ea"/>
                        </a:rPr>
                        <a:t>PRD2018-G10-</a:t>
                      </a:r>
                      <a:r>
                        <a:rPr lang="zh-CN" sz="2000" b="1" kern="100">
                          <a:effectLst/>
                          <a:latin typeface="+mn-ea"/>
                          <a:ea typeface="+mn-ea"/>
                        </a:rPr>
                        <a:t>游客需求</a:t>
                      </a:r>
                      <a:r>
                        <a:rPr lang="en-US" sz="2000" b="1" kern="100">
                          <a:effectLst/>
                          <a:latin typeface="+mn-ea"/>
                          <a:ea typeface="+mn-ea"/>
                        </a:rPr>
                        <a:t>(</a:t>
                      </a:r>
                      <a:r>
                        <a:rPr lang="zh-CN" sz="2000" b="1" kern="100">
                          <a:effectLst/>
                          <a:latin typeface="+mn-ea"/>
                          <a:ea typeface="+mn-ea"/>
                        </a:rPr>
                        <a:t>当前版本</a:t>
                      </a:r>
                      <a:r>
                        <a:rPr lang="en-US" sz="2000" b="1" kern="100">
                          <a:effectLst/>
                          <a:latin typeface="+mn-ea"/>
                          <a:ea typeface="+mn-ea"/>
                        </a:rPr>
                        <a:t>)</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a:effectLst/>
                          <a:latin typeface="+mn-ea"/>
                          <a:ea typeface="+mn-ea"/>
                        </a:rPr>
                        <a:t>PRD2018-G10-</a:t>
                      </a:r>
                      <a:r>
                        <a:rPr lang="zh-CN" sz="2000" b="1" kern="100">
                          <a:effectLst/>
                          <a:latin typeface="+mn-ea"/>
                          <a:ea typeface="+mn-ea"/>
                        </a:rPr>
                        <a:t>管理员需求</a:t>
                      </a:r>
                      <a:r>
                        <a:rPr lang="en-US" sz="2000" b="1" kern="100">
                          <a:effectLst/>
                          <a:latin typeface="+mn-ea"/>
                          <a:ea typeface="+mn-ea"/>
                        </a:rPr>
                        <a:t>(</a:t>
                      </a:r>
                      <a:r>
                        <a:rPr lang="zh-CN" sz="2000" b="1" kern="100">
                          <a:effectLst/>
                          <a:latin typeface="+mn-ea"/>
                          <a:ea typeface="+mn-ea"/>
                        </a:rPr>
                        <a:t>当前版本</a:t>
                      </a:r>
                      <a:r>
                        <a:rPr lang="en-US" sz="2000" b="1" kern="100">
                          <a:effectLst/>
                          <a:latin typeface="+mn-ea"/>
                          <a:ea typeface="+mn-ea"/>
                        </a:rPr>
                        <a:t>)</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2 </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dirty="0">
                          <a:effectLst/>
                          <a:latin typeface="+mn-ea"/>
                          <a:ea typeface="+mn-ea"/>
                        </a:rPr>
                        <a:t>33.33%</a:t>
                      </a:r>
                      <a:endParaRPr lang="zh-CN" sz="2000" b="1" kern="100" dirty="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3102596752"/>
                  </a:ext>
                </a:extLst>
              </a:tr>
            </a:tbl>
          </a:graphicData>
        </a:graphic>
      </p:graphicFrame>
      <p:sp>
        <p:nvSpPr>
          <p:cNvPr id="5" name="矩形 4">
            <a:extLst>
              <a:ext uri="{FF2B5EF4-FFF2-40B4-BE49-F238E27FC236}">
                <a16:creationId xmlns:a16="http://schemas.microsoft.com/office/drawing/2014/main" id="{2AB7BF7D-CE5C-43A5-B0FC-3ADC0BB367DF}"/>
              </a:ext>
            </a:extLst>
          </p:cNvPr>
          <p:cNvSpPr/>
          <p:nvPr/>
        </p:nvSpPr>
        <p:spPr>
          <a:xfrm>
            <a:off x="3862514" y="1309847"/>
            <a:ext cx="3669594" cy="308931"/>
          </a:xfrm>
          <a:prstGeom prst="rect">
            <a:avLst/>
          </a:prstGeom>
        </p:spPr>
        <p:txBody>
          <a:bodyPr wrap="none">
            <a:spAutoFit/>
          </a:bodyPr>
          <a:lstStyle/>
          <a:p>
            <a:pPr algn="ctr">
              <a:lnSpc>
                <a:spcPts val="1600"/>
              </a:lnSpc>
              <a:spcAft>
                <a:spcPts val="2000"/>
              </a:spcAft>
            </a:pPr>
            <a:r>
              <a:rPr lang="zh-CN" altLang="zh-CN" sz="2000" b="1" kern="100" dirty="0">
                <a:latin typeface="+mn-ea"/>
                <a:cs typeface="STSongStd-Light"/>
              </a:rPr>
              <a:t>条目影响详细分析（分析</a:t>
            </a:r>
            <a:r>
              <a:rPr lang="en-US" altLang="zh-CN" sz="2000" b="1" kern="100" dirty="0">
                <a:latin typeface="+mn-ea"/>
                <a:cs typeface="STSongStd-Light"/>
              </a:rPr>
              <a:t>3</a:t>
            </a:r>
            <a:r>
              <a:rPr lang="zh-CN" altLang="zh-CN" sz="2000" b="1" kern="100" dirty="0">
                <a:latin typeface="+mn-ea"/>
                <a:cs typeface="STSongStd-Light"/>
              </a:rPr>
              <a:t>层）</a:t>
            </a:r>
            <a:endParaRPr lang="zh-CN" altLang="zh-CN" sz="2000" kern="100" dirty="0">
              <a:latin typeface="+mn-ea"/>
              <a:cs typeface="Times New Roman" panose="02020603050405020304" pitchFamily="18" charset="0"/>
            </a:endParaRPr>
          </a:p>
        </p:txBody>
      </p:sp>
    </p:spTree>
    <p:extLst>
      <p:ext uri="{BB962C8B-B14F-4D97-AF65-F5344CB8AC3E}">
        <p14:creationId xmlns:p14="http://schemas.microsoft.com/office/powerpoint/2010/main" val="39622780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086448" y="191099"/>
            <a:ext cx="9376409" cy="362404"/>
          </a:xfrm>
        </p:spPr>
        <p:txBody>
          <a:bodyPr/>
          <a:lstStyle/>
          <a:p>
            <a:r>
              <a:rPr kumimoji="1" lang="zh-CN" altLang="en-US" sz="4000" dirty="0">
                <a:latin typeface="Century Gothic"/>
              </a:rPr>
              <a:t>需求管理工具生成的变更影响分析</a:t>
            </a:r>
          </a:p>
        </p:txBody>
      </p:sp>
      <p:graphicFrame>
        <p:nvGraphicFramePr>
          <p:cNvPr id="4" name="表格 3">
            <a:extLst>
              <a:ext uri="{FF2B5EF4-FFF2-40B4-BE49-F238E27FC236}">
                <a16:creationId xmlns:a16="http://schemas.microsoft.com/office/drawing/2014/main" id="{142433A6-9C44-4614-8628-497D2797C717}"/>
              </a:ext>
            </a:extLst>
          </p:cNvPr>
          <p:cNvGraphicFramePr>
            <a:graphicFrameLocks noGrp="1"/>
          </p:cNvGraphicFramePr>
          <p:nvPr>
            <p:extLst>
              <p:ext uri="{D42A27DB-BD31-4B8C-83A1-F6EECF244321}">
                <p14:modId xmlns:p14="http://schemas.microsoft.com/office/powerpoint/2010/main" val="3285110693"/>
              </p:ext>
            </p:extLst>
          </p:nvPr>
        </p:nvGraphicFramePr>
        <p:xfrm>
          <a:off x="126999" y="762000"/>
          <a:ext cx="11938002" cy="6096000"/>
        </p:xfrm>
        <a:graphic>
          <a:graphicData uri="http://schemas.openxmlformats.org/drawingml/2006/table">
            <a:tbl>
              <a:tblPr>
                <a:tableStyleId>{5C22544A-7EE6-4342-B048-85BDC9FD1C3A}</a:tableStyleId>
              </a:tblPr>
              <a:tblGrid>
                <a:gridCol w="1175486">
                  <a:extLst>
                    <a:ext uri="{9D8B030D-6E8A-4147-A177-3AD203B41FA5}">
                      <a16:colId xmlns:a16="http://schemas.microsoft.com/office/drawing/2014/main" val="4246621778"/>
                    </a:ext>
                  </a:extLst>
                </a:gridCol>
                <a:gridCol w="1521218">
                  <a:extLst>
                    <a:ext uri="{9D8B030D-6E8A-4147-A177-3AD203B41FA5}">
                      <a16:colId xmlns:a16="http://schemas.microsoft.com/office/drawing/2014/main" val="3209318688"/>
                    </a:ext>
                  </a:extLst>
                </a:gridCol>
                <a:gridCol w="2098816">
                  <a:extLst>
                    <a:ext uri="{9D8B030D-6E8A-4147-A177-3AD203B41FA5}">
                      <a16:colId xmlns:a16="http://schemas.microsoft.com/office/drawing/2014/main" val="741237374"/>
                    </a:ext>
                  </a:extLst>
                </a:gridCol>
                <a:gridCol w="2026195">
                  <a:extLst>
                    <a:ext uri="{9D8B030D-6E8A-4147-A177-3AD203B41FA5}">
                      <a16:colId xmlns:a16="http://schemas.microsoft.com/office/drawing/2014/main" val="2600306611"/>
                    </a:ext>
                  </a:extLst>
                </a:gridCol>
                <a:gridCol w="1705429">
                  <a:extLst>
                    <a:ext uri="{9D8B030D-6E8A-4147-A177-3AD203B41FA5}">
                      <a16:colId xmlns:a16="http://schemas.microsoft.com/office/drawing/2014/main" val="2551474741"/>
                    </a:ext>
                  </a:extLst>
                </a:gridCol>
                <a:gridCol w="1705429">
                  <a:extLst>
                    <a:ext uri="{9D8B030D-6E8A-4147-A177-3AD203B41FA5}">
                      <a16:colId xmlns:a16="http://schemas.microsoft.com/office/drawing/2014/main" val="2830309860"/>
                    </a:ext>
                  </a:extLst>
                </a:gridCol>
                <a:gridCol w="1705429">
                  <a:extLst>
                    <a:ext uri="{9D8B030D-6E8A-4147-A177-3AD203B41FA5}">
                      <a16:colId xmlns:a16="http://schemas.microsoft.com/office/drawing/2014/main" val="3524126744"/>
                    </a:ext>
                  </a:extLst>
                </a:gridCol>
              </a:tblGrid>
              <a:tr h="334419">
                <a:tc>
                  <a:txBody>
                    <a:bodyPr/>
                    <a:lstStyle/>
                    <a:p>
                      <a:pPr algn="ctr">
                        <a:spcAft>
                          <a:spcPts val="0"/>
                        </a:spcAft>
                      </a:pPr>
                      <a:r>
                        <a:rPr lang="zh-CN" sz="2000" kern="100">
                          <a:effectLst/>
                        </a:rPr>
                        <a:t>序号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源条目标识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000" kern="100" dirty="0">
                          <a:effectLst/>
                        </a:rPr>
                        <a:t>源条目内容</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000" kern="100" dirty="0">
                          <a:effectLst/>
                        </a:rPr>
                        <a:t>级联影响（全过程）</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被影响的文档</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被影响的条目标识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被影响的条目标题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04079654"/>
                  </a:ext>
                </a:extLst>
              </a:tr>
              <a:tr h="836047">
                <a:tc>
                  <a:txBody>
                    <a:bodyPr/>
                    <a:lstStyle/>
                    <a:p>
                      <a:pPr algn="ctr">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dirty="0">
                          <a:effectLst/>
                        </a:rPr>
                        <a:t>PRD2018-G10-</a:t>
                      </a:r>
                      <a:r>
                        <a:rPr lang="zh-CN" sz="2000" kern="100" dirty="0">
                          <a:effectLst/>
                        </a:rPr>
                        <a:t>管理员需求</a:t>
                      </a:r>
                      <a:r>
                        <a:rPr lang="en-US" sz="2000" kern="100" dirty="0">
                          <a:effectLst/>
                        </a:rPr>
                        <a:t>(</a:t>
                      </a:r>
                      <a:r>
                        <a:rPr lang="zh-CN" sz="2000" kern="100" dirty="0">
                          <a:effectLst/>
                        </a:rPr>
                        <a:t>当前版本</a:t>
                      </a:r>
                      <a:r>
                        <a:rPr lang="en-US" sz="2000" kern="100" dirty="0">
                          <a:effectLst/>
                        </a:rPr>
                        <a:t>)  admin-41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教师需求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teacher-116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926461696"/>
                  </a:ext>
                </a:extLst>
              </a:tr>
              <a:tr h="836047">
                <a:tc>
                  <a:txBody>
                    <a:bodyPr/>
                    <a:lstStyle/>
                    <a:p>
                      <a:pPr algn="ctr">
                        <a:spcAft>
                          <a:spcPts val="0"/>
                        </a:spcAft>
                      </a:pPr>
                      <a:r>
                        <a:rPr lang="en-US" sz="2000" kern="100">
                          <a:effectLst/>
                        </a:rPr>
                        <a:t>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管理员需求</a:t>
                      </a:r>
                      <a:r>
                        <a:rPr lang="en-US" sz="2000" kern="100">
                          <a:effectLst/>
                        </a:rPr>
                        <a:t>(</a:t>
                      </a:r>
                      <a:r>
                        <a:rPr lang="zh-CN" sz="2000" kern="100">
                          <a:effectLst/>
                        </a:rPr>
                        <a:t>当前版本</a:t>
                      </a:r>
                      <a:r>
                        <a:rPr lang="en-US" sz="2000" kern="100">
                          <a:effectLst/>
                        </a:rPr>
                        <a:t>)  admin-41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教师需求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teacher-117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770860129"/>
                  </a:ext>
                </a:extLst>
              </a:tr>
              <a:tr h="836047">
                <a:tc>
                  <a:txBody>
                    <a:bodyPr/>
                    <a:lstStyle/>
                    <a:p>
                      <a:pPr algn="ctr">
                        <a:spcAft>
                          <a:spcPts val="0"/>
                        </a:spcAft>
                      </a:pPr>
                      <a:r>
                        <a:rPr lang="en-US" sz="2000" kern="100">
                          <a:effectLst/>
                        </a:rPr>
                        <a:t>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dirty="0">
                          <a:effectLst/>
                        </a:rPr>
                        <a:t>管理员轮播图管理</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管理员需求</a:t>
                      </a:r>
                      <a:r>
                        <a:rPr lang="en-US" sz="2000" kern="100">
                          <a:effectLst/>
                        </a:rPr>
                        <a:t>(</a:t>
                      </a:r>
                      <a:r>
                        <a:rPr lang="zh-CN" sz="2000" kern="100">
                          <a:effectLst/>
                        </a:rPr>
                        <a:t>当前版本</a:t>
                      </a:r>
                      <a:r>
                        <a:rPr lang="en-US" sz="2000" kern="100">
                          <a:effectLst/>
                        </a:rPr>
                        <a:t>)  admin-41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学生需求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student-81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学生浏览轮播图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490611743"/>
                  </a:ext>
                </a:extLst>
              </a:tr>
              <a:tr h="836047">
                <a:tc>
                  <a:txBody>
                    <a:bodyPr/>
                    <a:lstStyle/>
                    <a:p>
                      <a:pPr algn="ctr">
                        <a:spcAft>
                          <a:spcPts val="0"/>
                        </a:spcAft>
                      </a:pPr>
                      <a:r>
                        <a:rPr lang="en-US" sz="2000" kern="100">
                          <a:effectLst/>
                        </a:rPr>
                        <a:t>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dirty="0">
                          <a:effectLst/>
                        </a:rPr>
                        <a:t>PRD2018-G10-</a:t>
                      </a:r>
                      <a:r>
                        <a:rPr lang="zh-CN" sz="2000" kern="100" dirty="0">
                          <a:effectLst/>
                        </a:rPr>
                        <a:t>管理员需求</a:t>
                      </a:r>
                      <a:r>
                        <a:rPr lang="en-US" sz="2000" kern="100" dirty="0">
                          <a:effectLst/>
                        </a:rPr>
                        <a:t>(</a:t>
                      </a:r>
                      <a:r>
                        <a:rPr lang="zh-CN" sz="2000" kern="100" dirty="0">
                          <a:effectLst/>
                        </a:rPr>
                        <a:t>当前版本</a:t>
                      </a:r>
                      <a:r>
                        <a:rPr lang="en-US" sz="2000" kern="100" dirty="0">
                          <a:effectLst/>
                        </a:rPr>
                        <a:t>)  admin-41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学生需求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student-82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学生浏览轮播图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96897332"/>
                  </a:ext>
                </a:extLst>
              </a:tr>
              <a:tr h="836047">
                <a:tc>
                  <a:txBody>
                    <a:bodyPr/>
                    <a:lstStyle/>
                    <a:p>
                      <a:pPr algn="ctr">
                        <a:spcAft>
                          <a:spcPts val="0"/>
                        </a:spcAft>
                      </a:pPr>
                      <a:r>
                        <a:rPr lang="en-US" sz="2000" kern="100">
                          <a:effectLst/>
                        </a:rPr>
                        <a:t>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管理员需求</a:t>
                      </a:r>
                      <a:r>
                        <a:rPr lang="en-US" sz="2000" kern="100">
                          <a:effectLst/>
                        </a:rPr>
                        <a:t>(</a:t>
                      </a:r>
                      <a:r>
                        <a:rPr lang="zh-CN" sz="2000" kern="100">
                          <a:effectLst/>
                        </a:rPr>
                        <a:t>当前版本</a:t>
                      </a:r>
                      <a:r>
                        <a:rPr lang="en-US" sz="2000" kern="100">
                          <a:effectLst/>
                        </a:rPr>
                        <a:t>)  admin-41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游客需求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tourist-6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417500505"/>
                  </a:ext>
                </a:extLst>
              </a:tr>
              <a:tr h="836047">
                <a:tc>
                  <a:txBody>
                    <a:bodyPr/>
                    <a:lstStyle/>
                    <a:p>
                      <a:pPr algn="ctr">
                        <a:spcAft>
                          <a:spcPts val="0"/>
                        </a:spcAft>
                      </a:pPr>
                      <a:r>
                        <a:rPr lang="en-US" sz="2000" kern="100">
                          <a:effectLst/>
                        </a:rPr>
                        <a:t>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管理员需求</a:t>
                      </a:r>
                      <a:r>
                        <a:rPr lang="en-US" sz="2000" kern="100">
                          <a:effectLst/>
                        </a:rPr>
                        <a:t>(</a:t>
                      </a:r>
                      <a:r>
                        <a:rPr lang="zh-CN" sz="2000" kern="100">
                          <a:effectLst/>
                        </a:rPr>
                        <a:t>当前版本</a:t>
                      </a:r>
                      <a:r>
                        <a:rPr lang="en-US" sz="2000" kern="100">
                          <a:effectLst/>
                        </a:rPr>
                        <a:t>)  admin-41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游客需求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tourist-5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dirty="0">
                          <a:effectLst/>
                        </a:rPr>
                        <a:t>浏览轮播图</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971612824"/>
                  </a:ext>
                </a:extLst>
              </a:tr>
            </a:tbl>
          </a:graphicData>
        </a:graphic>
      </p:graphicFrame>
      <p:sp>
        <p:nvSpPr>
          <p:cNvPr id="6" name="Rectangle 1">
            <a:extLst>
              <a:ext uri="{FF2B5EF4-FFF2-40B4-BE49-F238E27FC236}">
                <a16:creationId xmlns:a16="http://schemas.microsoft.com/office/drawing/2014/main" id="{33D078C4-8BFA-4B43-91F5-221F4FEA9F21}"/>
              </a:ext>
            </a:extLst>
          </p:cNvPr>
          <p:cNvSpPr>
            <a:spLocks noChangeArrowheads="1"/>
          </p:cNvSpPr>
          <p:nvPr/>
        </p:nvSpPr>
        <p:spPr bwMode="auto">
          <a:xfrm>
            <a:off x="33491" y="281523"/>
            <a:ext cx="283099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chemeClr val="tx1"/>
                </a:solidFill>
                <a:effectLst/>
                <a:latin typeface="+mn-ea"/>
                <a:cs typeface="STSongStd-Light"/>
              </a:rPr>
              <a:t>影响全过程</a:t>
            </a:r>
            <a:endParaRPr kumimoji="0" lang="zh-CN" altLang="zh-CN" sz="2400" b="1"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400" b="1" i="0" u="none" strike="noStrike" cap="none" normalizeH="0" baseline="0" dirty="0">
              <a:ln>
                <a:noFill/>
              </a:ln>
              <a:solidFill>
                <a:schemeClr val="tx1"/>
              </a:solidFill>
              <a:effectLst/>
              <a:latin typeface="+mn-ea"/>
            </a:endParaRPr>
          </a:p>
        </p:txBody>
      </p:sp>
    </p:spTree>
    <p:extLst>
      <p:ext uri="{BB962C8B-B14F-4D97-AF65-F5344CB8AC3E}">
        <p14:creationId xmlns:p14="http://schemas.microsoft.com/office/powerpoint/2010/main" val="28697579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15 </a:t>
            </a:r>
            <a:endParaRPr lang="zh-CN" altLang="en-US" sz="50000" dirty="0">
              <a:solidFill>
                <a:schemeClr val="bg1"/>
              </a:solidFill>
            </a:endParaRPr>
          </a:p>
        </p:txBody>
      </p:sp>
      <p:sp>
        <p:nvSpPr>
          <p:cNvPr id="4" name="矩形 3"/>
          <p:cNvSpPr/>
          <p:nvPr/>
        </p:nvSpPr>
        <p:spPr>
          <a:xfrm>
            <a:off x="6096000" y="2776141"/>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后续文档</a:t>
            </a:r>
          </a:p>
        </p:txBody>
      </p:sp>
    </p:spTree>
    <p:extLst>
      <p:ext uri="{BB962C8B-B14F-4D97-AF65-F5344CB8AC3E}">
        <p14:creationId xmlns:p14="http://schemas.microsoft.com/office/powerpoint/2010/main" val="13648665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后续文档</a:t>
            </a:r>
          </a:p>
        </p:txBody>
      </p:sp>
      <p:pic>
        <p:nvPicPr>
          <p:cNvPr id="4" name="图片 3">
            <a:extLst>
              <a:ext uri="{FF2B5EF4-FFF2-40B4-BE49-F238E27FC236}">
                <a16:creationId xmlns:a16="http://schemas.microsoft.com/office/drawing/2014/main" id="{096C3E48-045F-4454-9F8C-D78F3FA9A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748" y="1906068"/>
            <a:ext cx="9352504" cy="2441786"/>
          </a:xfrm>
          <a:prstGeom prst="rect">
            <a:avLst/>
          </a:prstGeom>
        </p:spPr>
      </p:pic>
      <p:sp>
        <p:nvSpPr>
          <p:cNvPr id="11" name="矩形 10">
            <a:extLst>
              <a:ext uri="{FF2B5EF4-FFF2-40B4-BE49-F238E27FC236}">
                <a16:creationId xmlns:a16="http://schemas.microsoft.com/office/drawing/2014/main" id="{C7330930-AA1E-4AF1-8C10-CA6857A612A3}"/>
              </a:ext>
            </a:extLst>
          </p:cNvPr>
          <p:cNvSpPr/>
          <p:nvPr/>
        </p:nvSpPr>
        <p:spPr>
          <a:xfrm>
            <a:off x="4729646" y="4951932"/>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详见具体文档</a:t>
            </a:r>
          </a:p>
        </p:txBody>
      </p:sp>
    </p:spTree>
    <p:extLst>
      <p:ext uri="{BB962C8B-B14F-4D97-AF65-F5344CB8AC3E}">
        <p14:creationId xmlns:p14="http://schemas.microsoft.com/office/powerpoint/2010/main" val="6171474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16 </a:t>
            </a:r>
            <a:endParaRPr lang="zh-CN" altLang="en-US" sz="50000" dirty="0">
              <a:solidFill>
                <a:schemeClr val="bg1"/>
              </a:solidFill>
            </a:endParaRPr>
          </a:p>
        </p:txBody>
      </p:sp>
      <p:sp>
        <p:nvSpPr>
          <p:cNvPr id="4" name="矩形 3"/>
          <p:cNvSpPr/>
          <p:nvPr/>
        </p:nvSpPr>
        <p:spPr>
          <a:xfrm>
            <a:off x="6096000" y="2776141"/>
            <a:ext cx="5693606"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Team Building</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7913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4" name="矩形 3"/>
          <p:cNvSpPr/>
          <p:nvPr/>
        </p:nvSpPr>
        <p:spPr>
          <a:xfrm>
            <a:off x="5851807" y="2861704"/>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内部评审</a:t>
            </a:r>
          </a:p>
        </p:txBody>
      </p:sp>
    </p:spTree>
    <p:extLst>
      <p:ext uri="{BB962C8B-B14F-4D97-AF65-F5344CB8AC3E}">
        <p14:creationId xmlns:p14="http://schemas.microsoft.com/office/powerpoint/2010/main" val="20830233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id="{8A62B619-9B2B-4CF8-8C87-53949C2859BD}"/>
              </a:ext>
            </a:extLst>
          </p:cNvPr>
          <p:cNvGraphicFramePr>
            <a:graphicFrameLocks noGrp="1"/>
          </p:cNvGraphicFramePr>
          <p:nvPr>
            <p:extLst/>
          </p:nvPr>
        </p:nvGraphicFramePr>
        <p:xfrm>
          <a:off x="1084083" y="1233224"/>
          <a:ext cx="9615341" cy="6138058"/>
        </p:xfrm>
        <a:graphic>
          <a:graphicData uri="http://schemas.openxmlformats.org/drawingml/2006/table">
            <a:tbl>
              <a:tblPr>
                <a:tableStyleId>{5C22544A-7EE6-4342-B048-85BDC9FD1C3A}</a:tableStyleId>
              </a:tblPr>
              <a:tblGrid>
                <a:gridCol w="1337877">
                  <a:extLst>
                    <a:ext uri="{9D8B030D-6E8A-4147-A177-3AD203B41FA5}">
                      <a16:colId xmlns:a16="http://schemas.microsoft.com/office/drawing/2014/main" val="2605022005"/>
                    </a:ext>
                  </a:extLst>
                </a:gridCol>
                <a:gridCol w="3874212">
                  <a:extLst>
                    <a:ext uri="{9D8B030D-6E8A-4147-A177-3AD203B41FA5}">
                      <a16:colId xmlns:a16="http://schemas.microsoft.com/office/drawing/2014/main" val="3654776593"/>
                    </a:ext>
                  </a:extLst>
                </a:gridCol>
                <a:gridCol w="1232834">
                  <a:extLst>
                    <a:ext uri="{9D8B030D-6E8A-4147-A177-3AD203B41FA5}">
                      <a16:colId xmlns:a16="http://schemas.microsoft.com/office/drawing/2014/main" val="2606636494"/>
                    </a:ext>
                  </a:extLst>
                </a:gridCol>
                <a:gridCol w="3170418">
                  <a:extLst>
                    <a:ext uri="{9D8B030D-6E8A-4147-A177-3AD203B41FA5}">
                      <a16:colId xmlns:a16="http://schemas.microsoft.com/office/drawing/2014/main" val="799972490"/>
                    </a:ext>
                  </a:extLst>
                </a:gridCol>
              </a:tblGrid>
              <a:tr h="445439">
                <a:tc>
                  <a:txBody>
                    <a:bodyPr/>
                    <a:lstStyle/>
                    <a:p>
                      <a:pPr algn="ctr">
                        <a:lnSpc>
                          <a:spcPct val="200000"/>
                        </a:lnSpc>
                        <a:spcAft>
                          <a:spcPts val="0"/>
                        </a:spcAft>
                      </a:pPr>
                      <a:r>
                        <a:rPr lang="zh-CN" sz="2400" b="1" kern="100">
                          <a:effectLst/>
                        </a:rPr>
                        <a:t>地点</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en-US" sz="2400" b="1" kern="100">
                          <a:effectLst/>
                        </a:rPr>
                        <a:t>CC</a:t>
                      </a:r>
                      <a:r>
                        <a:rPr lang="zh-CN" sz="2400" b="1" kern="100">
                          <a:effectLst/>
                        </a:rPr>
                        <a:t>咖啡厅</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ctr">
                        <a:lnSpc>
                          <a:spcPct val="200000"/>
                        </a:lnSpc>
                        <a:spcAft>
                          <a:spcPts val="0"/>
                        </a:spcAft>
                      </a:pPr>
                      <a:r>
                        <a:rPr lang="zh-CN" sz="2400" b="1" kern="100">
                          <a:effectLst/>
                        </a:rPr>
                        <a:t>时间</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en-US" sz="2400" b="1" kern="100" dirty="0">
                          <a:effectLst/>
                        </a:rPr>
                        <a:t>2019/1/8</a:t>
                      </a:r>
                      <a:endParaRPr lang="zh-CN" sz="2400" b="1" kern="100" dirty="0">
                        <a:effectLst/>
                      </a:endParaRPr>
                    </a:p>
                    <a:p>
                      <a:pPr algn="just">
                        <a:spcAft>
                          <a:spcPts val="0"/>
                        </a:spcAft>
                      </a:pPr>
                      <a:r>
                        <a:rPr lang="en-US" sz="2400" b="1" kern="100" dirty="0">
                          <a:effectLst/>
                        </a:rPr>
                        <a:t>18.00-21.30</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extLst>
                  <a:ext uri="{0D108BD9-81ED-4DB2-BD59-A6C34878D82A}">
                    <a16:rowId xmlns:a16="http://schemas.microsoft.com/office/drawing/2014/main" val="3316931486"/>
                  </a:ext>
                </a:extLst>
              </a:tr>
              <a:tr h="381910">
                <a:tc>
                  <a:txBody>
                    <a:bodyPr/>
                    <a:lstStyle/>
                    <a:p>
                      <a:pPr algn="ctr">
                        <a:lnSpc>
                          <a:spcPct val="200000"/>
                        </a:lnSpc>
                        <a:spcAft>
                          <a:spcPts val="0"/>
                        </a:spcAft>
                      </a:pPr>
                      <a:r>
                        <a:rPr lang="zh-CN" sz="2400" b="1" kern="100">
                          <a:effectLst/>
                        </a:rPr>
                        <a:t>主 持 人</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zh-CN" sz="2400" b="1" kern="100">
                          <a:effectLst/>
                        </a:rPr>
                        <a:t>夏昌灏</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ctr">
                        <a:lnSpc>
                          <a:spcPct val="200000"/>
                        </a:lnSpc>
                        <a:spcAft>
                          <a:spcPts val="0"/>
                        </a:spcAft>
                      </a:pPr>
                      <a:r>
                        <a:rPr lang="zh-CN" sz="2400" b="1" kern="100">
                          <a:effectLst/>
                        </a:rPr>
                        <a:t>记录人</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zh-CN" sz="2400" b="1" kern="100">
                          <a:effectLst/>
                        </a:rPr>
                        <a:t>夏昌灏</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extLst>
                  <a:ext uri="{0D108BD9-81ED-4DB2-BD59-A6C34878D82A}">
                    <a16:rowId xmlns:a16="http://schemas.microsoft.com/office/drawing/2014/main" val="2826863175"/>
                  </a:ext>
                </a:extLst>
              </a:tr>
              <a:tr h="378121">
                <a:tc>
                  <a:txBody>
                    <a:bodyPr/>
                    <a:lstStyle/>
                    <a:p>
                      <a:pPr algn="ctr">
                        <a:lnSpc>
                          <a:spcPct val="200000"/>
                        </a:lnSpc>
                        <a:spcAft>
                          <a:spcPts val="0"/>
                        </a:spcAft>
                      </a:pPr>
                      <a:r>
                        <a:rPr lang="zh-CN" sz="2400" b="1" kern="100">
                          <a:effectLst/>
                        </a:rPr>
                        <a:t>参会人员</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nchor="ctr"/>
                </a:tc>
                <a:tc gridSpan="3">
                  <a:txBody>
                    <a:bodyPr/>
                    <a:lstStyle/>
                    <a:p>
                      <a:pPr algn="just">
                        <a:spcAft>
                          <a:spcPts val="0"/>
                        </a:spcAft>
                      </a:pPr>
                      <a:r>
                        <a:rPr lang="zh-CN" sz="2400" b="1" kern="100" dirty="0">
                          <a:effectLst/>
                        </a:rPr>
                        <a:t>黄浩峰、夏昌灏、吴荣欣、叶忠杰，李俊</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83143673"/>
                  </a:ext>
                </a:extLst>
              </a:tr>
              <a:tr h="4158381">
                <a:tc gridSpan="4">
                  <a:txBody>
                    <a:bodyPr/>
                    <a:lstStyle/>
                    <a:p>
                      <a:pPr marL="228600" algn="just">
                        <a:lnSpc>
                          <a:spcPct val="200000"/>
                        </a:lnSpc>
                        <a:spcAft>
                          <a:spcPts val="0"/>
                        </a:spcAft>
                      </a:pPr>
                      <a:r>
                        <a:rPr lang="en-US" sz="2400" b="1" kern="100" dirty="0">
                          <a:effectLst/>
                        </a:rPr>
                        <a:t>team building</a:t>
                      </a:r>
                      <a:r>
                        <a:rPr lang="zh-CN" sz="2400" b="1" kern="100" dirty="0">
                          <a:effectLst/>
                        </a:rPr>
                        <a:t>重点是通过工作之外的集体活动来加强团队成员之间的交流。以确保自身发展，积极沟通，领导能力和工作能力，密切合作，作为一个团队来解决问题。</a:t>
                      </a:r>
                      <a:r>
                        <a:rPr lang="en-US" sz="2400" b="1" kern="100" dirty="0">
                          <a:effectLst/>
                        </a:rPr>
                        <a:t>team building</a:t>
                      </a:r>
                      <a:r>
                        <a:rPr lang="zh-CN" sz="2400" b="1" kern="100" dirty="0">
                          <a:effectLst/>
                        </a:rPr>
                        <a:t>对团队的建设起着重要的作用。</a:t>
                      </a:r>
                      <a:r>
                        <a:rPr lang="en-US" sz="2400" b="1" kern="100" dirty="0">
                          <a:effectLst/>
                        </a:rPr>
                        <a:t> </a:t>
                      </a:r>
                      <a:endParaRPr lang="zh-CN" sz="2400" b="1" kern="100" dirty="0">
                        <a:effectLst/>
                      </a:endParaRPr>
                    </a:p>
                    <a:p>
                      <a:pPr marL="228600" algn="just">
                        <a:lnSpc>
                          <a:spcPct val="200000"/>
                        </a:lnSpc>
                        <a:spcAft>
                          <a:spcPts val="0"/>
                        </a:spcAft>
                      </a:pPr>
                      <a:r>
                        <a:rPr lang="en-US" sz="2400" b="1" kern="100" dirty="0">
                          <a:effectLst/>
                        </a:rPr>
                        <a:t> </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33224353"/>
                  </a:ext>
                </a:extLst>
              </a:tr>
            </a:tbl>
          </a:graphicData>
        </a:graphic>
      </p:graphicFrame>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1936109" y="248339"/>
            <a:ext cx="6372257"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1" lang="en-US" altLang="zh-CN" sz="4000" b="1" dirty="0" err="1">
                <a:latin typeface="Century Gothic"/>
              </a:rPr>
              <a:t>TeamBuilding</a:t>
            </a:r>
            <a:r>
              <a:rPr kumimoji="1" lang="zh-CN" altLang="en-US" sz="4000" b="1" dirty="0">
                <a:latin typeface="Century Gothic"/>
              </a:rPr>
              <a:t>记 录</a:t>
            </a:r>
          </a:p>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820034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id="{8A62B619-9B2B-4CF8-8C87-53949C2859BD}"/>
              </a:ext>
            </a:extLst>
          </p:cNvPr>
          <p:cNvGraphicFramePr>
            <a:graphicFrameLocks noGrp="1"/>
          </p:cNvGraphicFramePr>
          <p:nvPr>
            <p:extLst/>
          </p:nvPr>
        </p:nvGraphicFramePr>
        <p:xfrm>
          <a:off x="1288329" y="1371817"/>
          <a:ext cx="9615341" cy="3525624"/>
        </p:xfrm>
        <a:graphic>
          <a:graphicData uri="http://schemas.openxmlformats.org/drawingml/2006/table">
            <a:tbl>
              <a:tblPr>
                <a:tableStyleId>{5C22544A-7EE6-4342-B048-85BDC9FD1C3A}</a:tableStyleId>
              </a:tblPr>
              <a:tblGrid>
                <a:gridCol w="9615341">
                  <a:extLst>
                    <a:ext uri="{9D8B030D-6E8A-4147-A177-3AD203B41FA5}">
                      <a16:colId xmlns:a16="http://schemas.microsoft.com/office/drawing/2014/main" val="2605022005"/>
                    </a:ext>
                  </a:extLst>
                </a:gridCol>
              </a:tblGrid>
              <a:tr h="3525624">
                <a:tc>
                  <a:txBody>
                    <a:bodyPr/>
                    <a:lstStyle/>
                    <a:p>
                      <a:pPr marL="228600" algn="just">
                        <a:lnSpc>
                          <a:spcPct val="200000"/>
                        </a:lnSpc>
                        <a:spcAft>
                          <a:spcPts val="0"/>
                        </a:spcAft>
                      </a:pPr>
                      <a:r>
                        <a:rPr lang="en-US" altLang="zh-CN" sz="2400" b="1" kern="100" dirty="0">
                          <a:effectLst/>
                        </a:rPr>
                        <a:t>《Coup》</a:t>
                      </a:r>
                      <a:r>
                        <a:rPr lang="zh-CN" altLang="en-US" sz="2400" b="1" kern="100" dirty="0">
                          <a:effectLst/>
                        </a:rPr>
                        <a:t>是一款桌面棋牌新游。</a:t>
                      </a:r>
                      <a:r>
                        <a:rPr lang="en-US" altLang="zh-CN" sz="2400" b="1" kern="100" dirty="0">
                          <a:effectLst/>
                        </a:rPr>
                        <a:t>《Coup》</a:t>
                      </a:r>
                      <a:r>
                        <a:rPr lang="zh-CN" altLang="en-US" sz="2400" b="1" kern="100" dirty="0">
                          <a:effectLst/>
                        </a:rPr>
                        <a:t>画面清晰，操作简单，其玩法与某综艺节目小游戏“谁是卧底”相似。</a:t>
                      </a:r>
                      <a:r>
                        <a:rPr lang="en-US" altLang="zh-CN" sz="2400" b="1" kern="100" dirty="0">
                          <a:effectLst/>
                        </a:rPr>
                        <a:t>《Coup》</a:t>
                      </a:r>
                      <a:r>
                        <a:rPr lang="zh-CN" altLang="en-US" sz="2400" b="1" kern="100" dirty="0">
                          <a:effectLst/>
                        </a:rPr>
                        <a:t>游戏中玩家将抽取两张卡牌并覆于桌上，然后用自己的语言来描述自己的卡牌，让对方猜。</a:t>
                      </a:r>
                      <a:r>
                        <a:rPr lang="en-US" sz="2400" b="1" kern="100" dirty="0">
                          <a:effectLst/>
                        </a:rPr>
                        <a:t> </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extLst>
                  <a:ext uri="{0D108BD9-81ED-4DB2-BD59-A6C34878D82A}">
                    <a16:rowId xmlns:a16="http://schemas.microsoft.com/office/drawing/2014/main" val="2133224353"/>
                  </a:ext>
                </a:extLst>
              </a:tr>
            </a:tbl>
          </a:graphicData>
        </a:graphic>
      </p:graphicFrame>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1936109" y="248339"/>
            <a:ext cx="6372257"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1" lang="en-US" altLang="zh-CN" sz="4000" b="1" dirty="0" err="1">
                <a:latin typeface="Century Gothic"/>
              </a:rPr>
              <a:t>TeamBuilding</a:t>
            </a:r>
            <a:r>
              <a:rPr kumimoji="1" lang="zh-CN" altLang="en-US" sz="4000" b="1" dirty="0">
                <a:latin typeface="Century Gothic"/>
              </a:rPr>
              <a:t>记 录</a:t>
            </a:r>
          </a:p>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521134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1936109" y="248339"/>
            <a:ext cx="6372257"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1" lang="en-US" altLang="zh-CN" sz="4000" b="1" dirty="0" err="1">
                <a:latin typeface="Century Gothic"/>
              </a:rPr>
              <a:t>TeamBuilding</a:t>
            </a:r>
            <a:r>
              <a:rPr kumimoji="1" lang="zh-CN" altLang="en-US" sz="4000" b="1" dirty="0">
                <a:latin typeface="Century Gothic"/>
              </a:rPr>
              <a:t>记 录</a:t>
            </a:r>
          </a:p>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pic>
        <p:nvPicPr>
          <p:cNvPr id="4" name="图片 3" descr="IMG_20190111_172124">
            <a:extLst>
              <a:ext uri="{FF2B5EF4-FFF2-40B4-BE49-F238E27FC236}">
                <a16:creationId xmlns:a16="http://schemas.microsoft.com/office/drawing/2014/main" id="{C7645B3D-C5C6-4CAB-B3A2-EE2E0E39168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269045" y="2170154"/>
            <a:ext cx="4434678" cy="3323952"/>
          </a:xfrm>
          <a:prstGeom prst="rect">
            <a:avLst/>
          </a:prstGeom>
          <a:noFill/>
          <a:ln>
            <a:noFill/>
          </a:ln>
        </p:spPr>
      </p:pic>
      <p:pic>
        <p:nvPicPr>
          <p:cNvPr id="5" name="图片 4" descr="mmexport1547198287543">
            <a:extLst>
              <a:ext uri="{FF2B5EF4-FFF2-40B4-BE49-F238E27FC236}">
                <a16:creationId xmlns:a16="http://schemas.microsoft.com/office/drawing/2014/main" id="{58972BF5-D8D5-45DA-8DB4-2BD24ED6FAB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8040" y="924129"/>
            <a:ext cx="7779208" cy="5834406"/>
          </a:xfrm>
          <a:prstGeom prst="rect">
            <a:avLst/>
          </a:prstGeom>
          <a:noFill/>
          <a:ln>
            <a:noFill/>
          </a:ln>
        </p:spPr>
      </p:pic>
    </p:spTree>
    <p:extLst>
      <p:ext uri="{BB962C8B-B14F-4D97-AF65-F5344CB8AC3E}">
        <p14:creationId xmlns:p14="http://schemas.microsoft.com/office/powerpoint/2010/main" val="23751515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17 </a:t>
            </a:r>
            <a:endParaRPr lang="zh-CN" altLang="en-US" sz="50000" dirty="0">
              <a:solidFill>
                <a:schemeClr val="bg1"/>
              </a:solidFill>
            </a:endParaRPr>
          </a:p>
        </p:txBody>
      </p:sp>
      <p:sp>
        <p:nvSpPr>
          <p:cNvPr id="4" name="矩形 3"/>
          <p:cNvSpPr/>
          <p:nvPr/>
        </p:nvSpPr>
        <p:spPr>
          <a:xfrm>
            <a:off x="6096000" y="2776141"/>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项目总结报告</a:t>
            </a:r>
          </a:p>
        </p:txBody>
      </p:sp>
    </p:spTree>
    <p:extLst>
      <p:ext uri="{BB962C8B-B14F-4D97-AF65-F5344CB8AC3E}">
        <p14:creationId xmlns:p14="http://schemas.microsoft.com/office/powerpoint/2010/main" val="40870730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项目总结报告</a:t>
            </a:r>
          </a:p>
        </p:txBody>
      </p:sp>
      <p:sp>
        <p:nvSpPr>
          <p:cNvPr id="6" name="Rectangle 4">
            <a:extLst>
              <a:ext uri="{FF2B5EF4-FFF2-40B4-BE49-F238E27FC236}">
                <a16:creationId xmlns:a16="http://schemas.microsoft.com/office/drawing/2014/main" id="{33EC5FB0-7F81-437A-B72E-B257A6C350FD}"/>
              </a:ext>
            </a:extLst>
          </p:cNvPr>
          <p:cNvSpPr>
            <a:spLocks noChangeArrowheads="1"/>
          </p:cNvSpPr>
          <p:nvPr/>
        </p:nvSpPr>
        <p:spPr bwMode="auto">
          <a:xfrm>
            <a:off x="-1365891" y="1377321"/>
            <a:ext cx="125470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3200" b="1" i="0" u="none" strike="noStrike" cap="none" normalizeH="0" baseline="0" dirty="0">
                <a:ln>
                  <a:noFill/>
                </a:ln>
                <a:solidFill>
                  <a:schemeClr val="tx1"/>
                </a:solidFill>
                <a:effectLst/>
                <a:latin typeface="Arial" panose="020B0604020202020204" pitchFamily="34" charset="0"/>
              </a:rPr>
              <a:t>目录结构：包含小组整体项目总结报告以及各成员总结报告</a:t>
            </a:r>
            <a:endParaRPr kumimoji="0" lang="zh-CN" altLang="en-US" sz="4400" b="1" i="0" u="none" strike="noStrike" cap="none" normalizeH="0" baseline="0" dirty="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8D2670F7-714D-45D9-9F4F-6B2566C0F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855" y="2712919"/>
            <a:ext cx="11211646" cy="3095883"/>
          </a:xfrm>
          <a:prstGeom prst="rect">
            <a:avLst/>
          </a:prstGeom>
        </p:spPr>
      </p:pic>
    </p:spTree>
    <p:extLst>
      <p:ext uri="{BB962C8B-B14F-4D97-AF65-F5344CB8AC3E}">
        <p14:creationId xmlns:p14="http://schemas.microsoft.com/office/powerpoint/2010/main" val="23594378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项目总结报告</a:t>
            </a:r>
          </a:p>
        </p:txBody>
      </p:sp>
      <p:pic>
        <p:nvPicPr>
          <p:cNvPr id="4" name="图片 3">
            <a:extLst>
              <a:ext uri="{FF2B5EF4-FFF2-40B4-BE49-F238E27FC236}">
                <a16:creationId xmlns:a16="http://schemas.microsoft.com/office/drawing/2014/main" id="{464BCC11-398A-4301-A1EF-DDE5B68E9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0372" y="841055"/>
            <a:ext cx="5855368" cy="5676337"/>
          </a:xfrm>
          <a:prstGeom prst="rect">
            <a:avLst/>
          </a:prstGeom>
        </p:spPr>
      </p:pic>
      <p:sp>
        <p:nvSpPr>
          <p:cNvPr id="11" name="Rectangle 4">
            <a:extLst>
              <a:ext uri="{FF2B5EF4-FFF2-40B4-BE49-F238E27FC236}">
                <a16:creationId xmlns:a16="http://schemas.microsoft.com/office/drawing/2014/main" id="{3206DA78-893E-48F0-89E3-07E9E9EEC2D7}"/>
              </a:ext>
            </a:extLst>
          </p:cNvPr>
          <p:cNvSpPr>
            <a:spLocks noChangeArrowheads="1"/>
          </p:cNvSpPr>
          <p:nvPr/>
        </p:nvSpPr>
        <p:spPr bwMode="auto">
          <a:xfrm>
            <a:off x="-1490015" y="841055"/>
            <a:ext cx="51603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3200" b="1" i="0" u="none" strike="noStrike" cap="none" normalizeH="0" baseline="0" dirty="0">
                <a:ln>
                  <a:noFill/>
                </a:ln>
                <a:solidFill>
                  <a:schemeClr val="tx1"/>
                </a:solidFill>
                <a:effectLst/>
                <a:latin typeface="Arial" panose="020B0604020202020204" pitchFamily="34" charset="0"/>
              </a:rPr>
              <a:t>小组项目总结报告</a:t>
            </a:r>
            <a:endParaRPr kumimoji="0" lang="zh-CN" altLang="en-US" sz="4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577711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项目总结报告</a:t>
            </a:r>
          </a:p>
        </p:txBody>
      </p:sp>
      <p:pic>
        <p:nvPicPr>
          <p:cNvPr id="9" name="图片 8">
            <a:extLst>
              <a:ext uri="{FF2B5EF4-FFF2-40B4-BE49-F238E27FC236}">
                <a16:creationId xmlns:a16="http://schemas.microsoft.com/office/drawing/2014/main" id="{4B691D4F-78F7-4F57-9AB6-AE1710E4BD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9347" y="1344165"/>
            <a:ext cx="5042283" cy="5051037"/>
          </a:xfrm>
          <a:prstGeom prst="rect">
            <a:avLst/>
          </a:prstGeom>
        </p:spPr>
      </p:pic>
      <p:sp>
        <p:nvSpPr>
          <p:cNvPr id="11" name="Rectangle 4">
            <a:extLst>
              <a:ext uri="{FF2B5EF4-FFF2-40B4-BE49-F238E27FC236}">
                <a16:creationId xmlns:a16="http://schemas.microsoft.com/office/drawing/2014/main" id="{3206DA78-893E-48F0-89E3-07E9E9EEC2D7}"/>
              </a:ext>
            </a:extLst>
          </p:cNvPr>
          <p:cNvSpPr>
            <a:spLocks noChangeArrowheads="1"/>
          </p:cNvSpPr>
          <p:nvPr/>
        </p:nvSpPr>
        <p:spPr bwMode="auto">
          <a:xfrm>
            <a:off x="-1490015" y="841055"/>
            <a:ext cx="51603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3200" b="1" i="0" u="none" strike="noStrike" cap="none" normalizeH="0" baseline="0" dirty="0">
                <a:ln>
                  <a:noFill/>
                </a:ln>
                <a:solidFill>
                  <a:schemeClr val="tx1"/>
                </a:solidFill>
                <a:effectLst/>
                <a:latin typeface="Arial" panose="020B0604020202020204" pitchFamily="34" charset="0"/>
              </a:rPr>
              <a:t>小组项目总结报告</a:t>
            </a:r>
            <a:endParaRPr kumimoji="0" lang="zh-CN" altLang="en-US" sz="4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38440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18 </a:t>
            </a:r>
            <a:endParaRPr lang="zh-CN" altLang="en-US" sz="50000" dirty="0">
              <a:solidFill>
                <a:schemeClr val="bg1"/>
              </a:solidFill>
            </a:endParaRPr>
          </a:p>
        </p:txBody>
      </p:sp>
      <p:sp>
        <p:nvSpPr>
          <p:cNvPr id="4" name="矩形 3"/>
          <p:cNvSpPr/>
          <p:nvPr/>
        </p:nvSpPr>
        <p:spPr>
          <a:xfrm>
            <a:off x="6096000" y="2776141"/>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移动课堂助理</a:t>
            </a:r>
          </a:p>
        </p:txBody>
      </p:sp>
    </p:spTree>
    <p:extLst>
      <p:ext uri="{BB962C8B-B14F-4D97-AF65-F5344CB8AC3E}">
        <p14:creationId xmlns:p14="http://schemas.microsoft.com/office/powerpoint/2010/main" val="18653450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69788FF-41D9-4F12-97F3-AEF1B1C6FE47}"/>
              </a:ext>
            </a:extLst>
          </p:cNvPr>
          <p:cNvSpPr/>
          <p:nvPr/>
        </p:nvSpPr>
        <p:spPr>
          <a:xfrm>
            <a:off x="415771" y="1157889"/>
            <a:ext cx="11360458" cy="5262979"/>
          </a:xfrm>
          <a:prstGeom prst="rect">
            <a:avLst/>
          </a:prstGeom>
        </p:spPr>
        <p:txBody>
          <a:bodyPr wrap="square">
            <a:spAutoFit/>
          </a:bodyPr>
          <a:lstStyle/>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确定项目开发小组及项目经理。</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对项目进行可行性分析。</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做项目计划和需求开发项目计划（完成初步的甘特图、</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WBS</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图和</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OBS</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图）。</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确定项目章程获得签字。</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与项目发起者确认愿景与范围。</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制作初步的界面原型。</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确定用户群及各类用户代表，获取需求，记录需求并统计需求优先级。</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针对需求更改界面原型。</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比对各类用户需求，寻找需求冲突，若有冲突，在</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JAD</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会议上解决。</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完善界面原型。</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在</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UML</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工具和界面原型的帮助下制作</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SRS</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034839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69788FF-41D9-4F12-97F3-AEF1B1C6FE47}"/>
              </a:ext>
            </a:extLst>
          </p:cNvPr>
          <p:cNvSpPr/>
          <p:nvPr/>
        </p:nvSpPr>
        <p:spPr>
          <a:xfrm>
            <a:off x="353627" y="150920"/>
            <a:ext cx="11360458" cy="5509200"/>
          </a:xfrm>
          <a:prstGeom prst="rect">
            <a:avLst/>
          </a:prstGeom>
        </p:spPr>
        <p:txBody>
          <a:bodyPr wrap="square">
            <a:spAutoFit/>
          </a:bodyPr>
          <a:lstStyle/>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确定项目开发小组及项目经理。</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对项目进行可行性分析。</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做项目计划和需求开发项目计划（完成初步的甘特图、</a:t>
            </a:r>
            <a:r>
              <a:rPr lang="en-US"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WBS</a:t>
            </a: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图和</a:t>
            </a:r>
            <a:r>
              <a:rPr lang="en-US"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OBS</a:t>
            </a: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图）。</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确定项目章程获得签字。</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与项目发起者确认愿景与范围。</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制作初步的界面原型。</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确定用户群及各类用户代表，获取需</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针对需求更改界面原型。</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比对各类用户需求，寻找需求冲突，若有冲突，在</a:t>
            </a:r>
            <a:r>
              <a:rPr lang="en-US"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JAD</a:t>
            </a: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会议上解决。</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完善界面原型。</a:t>
            </a:r>
          </a:p>
          <a:p>
            <a:pPr marL="342900" lvl="0" indent="-342900" algn="just">
              <a:spcAft>
                <a:spcPts val="0"/>
              </a:spcAft>
              <a:buFont typeface="+mj-lt"/>
              <a:buAutoNum type="arabicPeriod"/>
            </a:pPr>
            <a:r>
              <a:rPr lang="zh-CN"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在</a:t>
            </a:r>
            <a:r>
              <a:rPr lang="en-US"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 UML</a:t>
            </a:r>
            <a:r>
              <a:rPr lang="zh-CN"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工具和界面原型的帮助下制作</a:t>
            </a:r>
            <a:r>
              <a:rPr lang="en-US"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SRS</a:t>
            </a:r>
            <a:r>
              <a:rPr lang="zh-CN"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验证需求，确定验收标准，编写用户文档、测试用例文档。</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用需求管理工具建立需求跟踪矩阵。</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建立</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CCB</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委员会，当产生需求变更时，用需求管理工具对变更需求进行分析，提交变更申请表。</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完善</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SRS</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，将界面原型达到高保真。</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确认需求后，进行系统设计计划（指开发软件的详细设计等）。</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进行编码工作。</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制作测试计划、安装部署计划、培训计划、系统维护计划等。</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在完成测试和验收后，发布软件，并开始长期维护。</a:t>
            </a:r>
          </a:p>
        </p:txBody>
      </p:sp>
    </p:spTree>
    <p:extLst>
      <p:ext uri="{BB962C8B-B14F-4D97-AF65-F5344CB8AC3E}">
        <p14:creationId xmlns:p14="http://schemas.microsoft.com/office/powerpoint/2010/main" val="4288983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评审记录</a:t>
            </a:r>
          </a:p>
        </p:txBody>
      </p:sp>
      <p:pic>
        <p:nvPicPr>
          <p:cNvPr id="5" name="图片 4">
            <a:extLst>
              <a:ext uri="{FF2B5EF4-FFF2-40B4-BE49-F238E27FC236}">
                <a16:creationId xmlns:a16="http://schemas.microsoft.com/office/drawing/2014/main" id="{5A1B134C-ED71-44AB-B0AE-A0A4C60ED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55" y="1803444"/>
            <a:ext cx="11317290" cy="2184038"/>
          </a:xfrm>
          <a:prstGeom prst="rect">
            <a:avLst/>
          </a:prstGeom>
        </p:spPr>
      </p:pic>
    </p:spTree>
    <p:extLst>
      <p:ext uri="{BB962C8B-B14F-4D97-AF65-F5344CB8AC3E}">
        <p14:creationId xmlns:p14="http://schemas.microsoft.com/office/powerpoint/2010/main" val="8602936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19 </a:t>
            </a:r>
            <a:endParaRPr lang="zh-CN" altLang="en-US" sz="50000" dirty="0">
              <a:solidFill>
                <a:schemeClr val="bg1"/>
              </a:solidFill>
            </a:endParaRPr>
          </a:p>
        </p:txBody>
      </p:sp>
      <p:sp>
        <p:nvSpPr>
          <p:cNvPr id="4" name="矩形 3"/>
          <p:cNvSpPr/>
          <p:nvPr/>
        </p:nvSpPr>
        <p:spPr>
          <a:xfrm>
            <a:off x="6096000" y="2776141"/>
            <a:ext cx="4801310" cy="1938990"/>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参考资料</a:t>
            </a:r>
            <a:endParaRPr lang="en-US" altLang="zh-CN" sz="6000" b="1" dirty="0">
              <a:solidFill>
                <a:schemeClr val="bg1"/>
              </a:solidFill>
              <a:latin typeface="微软雅黑" panose="020B0503020204020204" pitchFamily="34" charset="-122"/>
              <a:ea typeface="微软雅黑" panose="020B0503020204020204" pitchFamily="34" charset="-122"/>
            </a:endParaRPr>
          </a:p>
          <a:p>
            <a:r>
              <a:rPr lang="zh-CN" altLang="en-US" sz="6000" b="1" dirty="0">
                <a:solidFill>
                  <a:schemeClr val="bg1"/>
                </a:solidFill>
                <a:latin typeface="微软雅黑" panose="020B0503020204020204" pitchFamily="34" charset="-122"/>
                <a:ea typeface="微软雅黑" panose="020B0503020204020204" pitchFamily="34" charset="-122"/>
              </a:rPr>
              <a:t>成员绩效打分</a:t>
            </a:r>
          </a:p>
        </p:txBody>
      </p:sp>
    </p:spTree>
    <p:extLst>
      <p:ext uri="{BB962C8B-B14F-4D97-AF65-F5344CB8AC3E}">
        <p14:creationId xmlns:p14="http://schemas.microsoft.com/office/powerpoint/2010/main" val="30764067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参考资料</a:t>
            </a:r>
          </a:p>
        </p:txBody>
      </p:sp>
      <p:sp>
        <p:nvSpPr>
          <p:cNvPr id="5" name="矩形 4">
            <a:extLst>
              <a:ext uri="{FF2B5EF4-FFF2-40B4-BE49-F238E27FC236}">
                <a16:creationId xmlns:a16="http://schemas.microsoft.com/office/drawing/2014/main" id="{9EC9D6B6-AB46-474E-986E-10AA7D06A1D8}"/>
              </a:ext>
            </a:extLst>
          </p:cNvPr>
          <p:cNvSpPr/>
          <p:nvPr/>
        </p:nvSpPr>
        <p:spPr>
          <a:xfrm>
            <a:off x="916305" y="1551206"/>
            <a:ext cx="10911840" cy="4524315"/>
          </a:xfrm>
          <a:prstGeom prst="rect">
            <a:avLst/>
          </a:prstGeom>
        </p:spPr>
        <p:txBody>
          <a:bodyPr wrap="square">
            <a:spAutoFit/>
          </a:bodyPr>
          <a:lstStyle/>
          <a:p>
            <a:r>
              <a:rPr lang="zh-CN" altLang="en-US" sz="3600" b="1" dirty="0">
                <a:latin typeface="+mn-ea"/>
              </a:rPr>
              <a:t>[1] C2-PRD-项目描述-2018</a:t>
            </a:r>
          </a:p>
          <a:p>
            <a:r>
              <a:rPr lang="zh-CN" altLang="en-US" sz="3600" b="1" dirty="0">
                <a:latin typeface="+mn-ea"/>
              </a:rPr>
              <a:t>[2] </a:t>
            </a:r>
            <a:r>
              <a:rPr lang="en-US" altLang="zh-CN" sz="3600" b="1" dirty="0">
                <a:latin typeface="+mn-ea"/>
              </a:rPr>
              <a:t>PRD2018-G10-</a:t>
            </a:r>
            <a:r>
              <a:rPr lang="zh-CN" altLang="en-US" sz="3600" b="1" dirty="0">
                <a:latin typeface="+mn-ea"/>
              </a:rPr>
              <a:t>受控文档</a:t>
            </a:r>
          </a:p>
          <a:p>
            <a:r>
              <a:rPr lang="zh-CN" altLang="en-US" sz="3600" b="1" dirty="0">
                <a:latin typeface="+mn-ea"/>
              </a:rPr>
              <a:t>[</a:t>
            </a:r>
            <a:r>
              <a:rPr lang="en-US" altLang="zh-CN" sz="3600" b="1" dirty="0">
                <a:latin typeface="+mn-ea"/>
              </a:rPr>
              <a:t>3</a:t>
            </a:r>
            <a:r>
              <a:rPr lang="zh-CN" altLang="en-US" sz="3600" b="1" dirty="0">
                <a:latin typeface="+mn-ea"/>
              </a:rPr>
              <a:t>]</a:t>
            </a:r>
            <a:r>
              <a:rPr lang="zh-CN" altLang="zh-CN" sz="3600" b="1" dirty="0">
                <a:latin typeface="+mn-ea"/>
              </a:rPr>
              <a:t>国标</a:t>
            </a:r>
            <a:r>
              <a:rPr lang="en-US" altLang="zh-CN" sz="3600" b="1" dirty="0">
                <a:latin typeface="+mn-ea"/>
              </a:rPr>
              <a:t>GBT/8567-2006</a:t>
            </a:r>
            <a:r>
              <a:rPr lang="zh-CN" altLang="zh-CN" sz="3600" b="1" dirty="0">
                <a:latin typeface="+mn-ea"/>
              </a:rPr>
              <a:t>中的文档格式说明</a:t>
            </a:r>
            <a:endParaRPr lang="en-US" altLang="zh-CN" sz="3600" b="1" dirty="0">
              <a:latin typeface="+mn-ea"/>
            </a:endParaRPr>
          </a:p>
          <a:p>
            <a:r>
              <a:rPr lang="zh-CN" altLang="en-US" sz="3600" b="1" dirty="0">
                <a:latin typeface="+mn-ea"/>
              </a:rPr>
              <a:t>[</a:t>
            </a:r>
            <a:r>
              <a:rPr lang="en-US" altLang="zh-CN" sz="3600" b="1" dirty="0">
                <a:latin typeface="+mn-ea"/>
              </a:rPr>
              <a:t>4</a:t>
            </a:r>
            <a:r>
              <a:rPr lang="zh-CN" altLang="en-US" sz="3600" b="1" dirty="0">
                <a:latin typeface="+mn-ea"/>
              </a:rPr>
              <a:t>]张海藩,牟永敏.软件工程导论（第六版）</a:t>
            </a:r>
          </a:p>
          <a:p>
            <a:r>
              <a:rPr lang="zh-CN" altLang="en-US" sz="3600" b="1" dirty="0">
                <a:latin typeface="+mn-ea"/>
              </a:rPr>
              <a:t>[</a:t>
            </a:r>
            <a:r>
              <a:rPr lang="en-US" altLang="zh-CN" sz="3600" b="1" dirty="0">
                <a:latin typeface="+mn-ea"/>
              </a:rPr>
              <a:t>5]</a:t>
            </a:r>
            <a:r>
              <a:rPr lang="zh-CN" altLang="en-US" sz="3600" b="1" dirty="0">
                <a:latin typeface="+mn-ea"/>
              </a:rPr>
              <a:t>项目管理知识体系指南（PMBOK 指南)第六版/项目管理协会</a:t>
            </a:r>
            <a:endParaRPr lang="en-US" altLang="zh-CN" sz="3600" b="1" dirty="0">
              <a:latin typeface="+mn-ea"/>
            </a:endParaRPr>
          </a:p>
          <a:p>
            <a:r>
              <a:rPr lang="zh-CN" altLang="en-US" sz="3600" b="1" dirty="0">
                <a:latin typeface="+mn-ea"/>
              </a:rPr>
              <a:t>[</a:t>
            </a:r>
            <a:r>
              <a:rPr lang="en-US" altLang="zh-CN" sz="3600" b="1" dirty="0">
                <a:latin typeface="+mn-ea"/>
              </a:rPr>
              <a:t>6]</a:t>
            </a:r>
            <a:r>
              <a:rPr lang="zh-CN" altLang="en-US" sz="3600" b="1" dirty="0">
                <a:latin typeface="+mn-ea"/>
              </a:rPr>
              <a:t> 软件需求（第三版）</a:t>
            </a:r>
            <a:r>
              <a:rPr lang="en-US" altLang="zh-CN" sz="3600" b="1" dirty="0">
                <a:latin typeface="+mn-ea"/>
              </a:rPr>
              <a:t>Karl </a:t>
            </a:r>
            <a:r>
              <a:rPr lang="en-US" altLang="zh-CN" sz="3600" b="1" dirty="0" err="1">
                <a:latin typeface="+mn-ea"/>
              </a:rPr>
              <a:t>Wlegers</a:t>
            </a:r>
            <a:r>
              <a:rPr lang="en-US" altLang="zh-CN" sz="3600" b="1" dirty="0">
                <a:latin typeface="+mn-ea"/>
              </a:rPr>
              <a:t>/Joy Beatty</a:t>
            </a:r>
            <a:endParaRPr lang="zh-CN" altLang="en-US" sz="3600" b="1" dirty="0">
              <a:latin typeface="+mn-ea"/>
            </a:endParaRPr>
          </a:p>
          <a:p>
            <a:endParaRPr lang="zh-CN" altLang="en-US" sz="3600" b="1" dirty="0">
              <a:latin typeface="+mn-ea"/>
            </a:endParaRPr>
          </a:p>
        </p:txBody>
      </p:sp>
    </p:spTree>
    <p:extLst>
      <p:ext uri="{BB962C8B-B14F-4D97-AF65-F5344CB8AC3E}">
        <p14:creationId xmlns:p14="http://schemas.microsoft.com/office/powerpoint/2010/main" val="12704476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BF93A9A-56CA-4495-ACF0-CA631B86A193}"/>
              </a:ext>
            </a:extLst>
          </p:cNvPr>
          <p:cNvSpPr/>
          <p:nvPr/>
        </p:nvSpPr>
        <p:spPr>
          <a:xfrm>
            <a:off x="553374" y="1557691"/>
            <a:ext cx="11085251" cy="4319131"/>
          </a:xfrm>
          <a:prstGeom prst="rect">
            <a:avLst/>
          </a:prstGeom>
        </p:spPr>
        <p:txBody>
          <a:bodyPr wrap="square">
            <a:spAutoFit/>
          </a:bodyPr>
          <a:lstStyle/>
          <a:p>
            <a:pPr algn="just">
              <a:lnSpc>
                <a:spcPct val="200000"/>
              </a:lnSpc>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夏昌灏</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PM,</a:t>
            </a:r>
            <a:r>
              <a:rPr lang="zh-CN" altLang="zh-CN" b="1" kern="100" dirty="0">
                <a:latin typeface="Times New Roman" panose="02020603050405020304" pitchFamily="18" charset="0"/>
                <a:ea typeface="黑体" panose="02010609060101010101" pitchFamily="49" charset="-122"/>
              </a:rPr>
              <a:t>任务下达审核，项目章程，访谈邮件，界面原型（</a:t>
            </a:r>
            <a:r>
              <a:rPr lang="en-US" altLang="zh-CN" b="1" kern="100" dirty="0">
                <a:latin typeface="Times New Roman" panose="02020603050405020304" pitchFamily="18" charset="0"/>
                <a:ea typeface="黑体" panose="02010609060101010101" pitchFamily="49" charset="-122"/>
              </a:rPr>
              <a:t>web</a:t>
            </a:r>
            <a:r>
              <a:rPr lang="zh-CN" altLang="zh-CN" b="1" kern="100" dirty="0">
                <a:latin typeface="Times New Roman" panose="02020603050405020304" pitchFamily="18" charset="0"/>
                <a:ea typeface="黑体" panose="02010609060101010101" pitchFamily="49" charset="-122"/>
              </a:rPr>
              <a:t>），需求工程项目计划</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，需求工程项目子计划（配置，风险），用户群分类文档，优先级打分表，</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管理员部分，</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评审</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CCB</a:t>
            </a:r>
            <a:r>
              <a:rPr lang="zh-CN" altLang="zh-CN" b="1" kern="100" dirty="0">
                <a:latin typeface="Times New Roman" panose="02020603050405020304" pitchFamily="18" charset="0"/>
                <a:ea typeface="黑体" panose="02010609060101010101" pitchFamily="49" charset="-122"/>
              </a:rPr>
              <a:t>章程，需求管理工具使用，需求变更影响分析，需求跟踪矩阵，需求变更</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，项目总结报告，最终评审</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UML</a:t>
            </a:r>
            <a:r>
              <a:rPr lang="zh-CN" altLang="zh-CN" b="1" kern="100" dirty="0">
                <a:latin typeface="Times New Roman" panose="02020603050405020304" pitchFamily="18" charset="0"/>
                <a:ea typeface="黑体" panose="02010609060101010101" pitchFamily="49" charset="-122"/>
              </a:rPr>
              <a:t>翻转课堂</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2</a:t>
            </a:r>
            <a:r>
              <a:rPr lang="zh-CN" altLang="zh-CN" b="1" kern="100" dirty="0">
                <a:latin typeface="Times New Roman" panose="02020603050405020304" pitchFamily="18" charset="0"/>
                <a:ea typeface="黑体" panose="02010609060101010101" pitchFamily="49" charset="-122"/>
              </a:rPr>
              <a:t>次）。</a:t>
            </a:r>
            <a:endParaRPr lang="en-US" altLang="zh-CN" b="1" kern="100" dirty="0">
              <a:latin typeface="Times New Roman" panose="02020603050405020304" pitchFamily="18" charset="0"/>
              <a:ea typeface="黑体" panose="02010609060101010101" pitchFamily="49" charset="-122"/>
            </a:endParaRPr>
          </a:p>
          <a:p>
            <a:pPr algn="just">
              <a:lnSpc>
                <a:spcPct val="200000"/>
              </a:lnSpc>
              <a:spcAft>
                <a:spcPts val="0"/>
              </a:spcAft>
            </a:pPr>
            <a:endParaRPr lang="zh-CN" altLang="zh-CN" sz="1400" b="1" kern="100" dirty="0">
              <a:latin typeface="Times New Roman" panose="02020603050405020304" pitchFamily="18" charset="0"/>
              <a:ea typeface="宋体" panose="02010600030101010101" pitchFamily="2" charset="-122"/>
            </a:endParaRPr>
          </a:p>
          <a:p>
            <a:pPr algn="just">
              <a:lnSpc>
                <a:spcPct val="200000"/>
              </a:lnSpc>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叶忠杰</a:t>
            </a:r>
            <a:r>
              <a:rPr lang="zh-CN" altLang="zh-CN" b="1" kern="100" dirty="0">
                <a:latin typeface="Times New Roman" panose="02020603050405020304" pitchFamily="18" charset="0"/>
                <a:ea typeface="黑体" panose="02010609060101010101" pitchFamily="49" charset="-122"/>
              </a:rPr>
              <a:t>：可行性分析，项目章程，访谈邮件，界面原型（移动端），</a:t>
            </a:r>
            <a:r>
              <a:rPr lang="en-US" altLang="zh-CN" b="1" kern="100" dirty="0">
                <a:latin typeface="Times New Roman" panose="02020603050405020304" pitchFamily="18" charset="0"/>
                <a:ea typeface="黑体" panose="02010609060101010101" pitchFamily="49" charset="-122"/>
              </a:rPr>
              <a:t>QA</a:t>
            </a:r>
            <a:r>
              <a:rPr lang="zh-CN" altLang="zh-CN" b="1" kern="100" dirty="0">
                <a:latin typeface="Times New Roman" panose="02020603050405020304" pitchFamily="18" charset="0"/>
                <a:ea typeface="黑体" panose="02010609060101010101" pitchFamily="49" charset="-122"/>
              </a:rPr>
              <a:t>计划，需求工程项目计划</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OBS,</a:t>
            </a:r>
            <a:r>
              <a:rPr lang="zh-CN" altLang="zh-CN" b="1" kern="100" dirty="0">
                <a:latin typeface="Times New Roman" panose="02020603050405020304" pitchFamily="18" charset="0"/>
                <a:ea typeface="黑体" panose="02010609060101010101" pitchFamily="49" charset="-122"/>
              </a:rPr>
              <a:t>需求工程项目子计划，用户群分类文档，优先级打分表，优先级打分计算，</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管理员部分，</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的</a:t>
            </a:r>
            <a:r>
              <a:rPr lang="en-US" altLang="zh-CN" b="1" kern="100" dirty="0">
                <a:latin typeface="Times New Roman" panose="02020603050405020304" pitchFamily="18" charset="0"/>
                <a:ea typeface="黑体" panose="02010609060101010101" pitchFamily="49" charset="-122"/>
              </a:rPr>
              <a:t>ER</a:t>
            </a:r>
            <a:r>
              <a:rPr lang="zh-CN" altLang="zh-CN" b="1" kern="100" dirty="0">
                <a:latin typeface="Times New Roman" panose="02020603050405020304" pitchFamily="18" charset="0"/>
                <a:ea typeface="黑体" panose="02010609060101010101" pitchFamily="49" charset="-122"/>
              </a:rPr>
              <a:t>图，部署图</a:t>
            </a:r>
            <a:r>
              <a:rPr lang="en-US" altLang="zh-CN" b="1" kern="100" dirty="0">
                <a:latin typeface="Times New Roman" panose="02020603050405020304" pitchFamily="18" charset="0"/>
                <a:ea typeface="黑体" panose="02010609060101010101" pitchFamily="49" charset="-122"/>
              </a:rPr>
              <a:t>,</a:t>
            </a:r>
            <a:r>
              <a:rPr lang="zh-CN" altLang="zh-CN" b="1" kern="100" dirty="0">
                <a:latin typeface="Times New Roman" panose="02020603050405020304" pitchFamily="18" charset="0"/>
                <a:ea typeface="黑体" panose="02010609060101010101" pitchFamily="49" charset="-122"/>
              </a:rPr>
              <a:t>需求管理工具使用，</a:t>
            </a:r>
            <a:r>
              <a:rPr lang="en-US" altLang="zh-CN" b="1" kern="100" dirty="0">
                <a:latin typeface="Times New Roman" panose="02020603050405020304" pitchFamily="18" charset="0"/>
                <a:ea typeface="黑体" panose="02010609060101010101" pitchFamily="49" charset="-122"/>
              </a:rPr>
              <a:t>UML</a:t>
            </a:r>
            <a:r>
              <a:rPr lang="zh-CN" altLang="zh-CN" b="1" kern="100" dirty="0">
                <a:latin typeface="Times New Roman" panose="02020603050405020304" pitchFamily="18" charset="0"/>
                <a:ea typeface="黑体" panose="02010609060101010101" pitchFamily="49" charset="-122"/>
              </a:rPr>
              <a:t>翻转课堂</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3</a:t>
            </a:r>
            <a:r>
              <a:rPr lang="zh-CN" altLang="zh-CN" b="1" kern="100" dirty="0">
                <a:latin typeface="Times New Roman" panose="02020603050405020304" pitchFamily="18" charset="0"/>
                <a:ea typeface="黑体" panose="02010609060101010101" pitchFamily="49" charset="-122"/>
              </a:rPr>
              <a:t>次）。</a:t>
            </a:r>
            <a:endParaRPr lang="zh-CN" altLang="en-US" b="1" dirty="0"/>
          </a:p>
        </p:txBody>
      </p:sp>
    </p:spTree>
    <p:extLst>
      <p:ext uri="{BB962C8B-B14F-4D97-AF65-F5344CB8AC3E}">
        <p14:creationId xmlns:p14="http://schemas.microsoft.com/office/powerpoint/2010/main" val="14661553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42BC6E4-8272-476C-A9E5-2D96A7C7363F}"/>
              </a:ext>
            </a:extLst>
          </p:cNvPr>
          <p:cNvSpPr/>
          <p:nvPr/>
        </p:nvSpPr>
        <p:spPr>
          <a:xfrm>
            <a:off x="426128" y="1191645"/>
            <a:ext cx="10928412" cy="5078313"/>
          </a:xfrm>
          <a:prstGeom prst="rect">
            <a:avLst/>
          </a:prstGeom>
        </p:spPr>
        <p:txBody>
          <a:bodyPr wrap="square">
            <a:spAutoFit/>
          </a:bodyPr>
          <a:lstStyle/>
          <a:p>
            <a:pPr algn="just">
              <a:lnSpc>
                <a:spcPct val="200000"/>
              </a:lnSpc>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黄浩峰</a:t>
            </a:r>
            <a:r>
              <a:rPr lang="zh-CN" altLang="zh-CN" b="1" kern="100" dirty="0">
                <a:latin typeface="Times New Roman" panose="02020603050405020304" pitchFamily="18" charset="0"/>
                <a:ea typeface="黑体" panose="02010609060101010101" pitchFamily="49" charset="-122"/>
              </a:rPr>
              <a:t>：可行性分析，访谈邮件，愿景与范围文档，</a:t>
            </a:r>
            <a:r>
              <a:rPr lang="en-US" altLang="zh-CN" b="1" kern="100" dirty="0">
                <a:latin typeface="Times New Roman" panose="02020603050405020304" pitchFamily="18" charset="0"/>
                <a:ea typeface="黑体" panose="02010609060101010101" pitchFamily="49" charset="-122"/>
              </a:rPr>
              <a:t>WBS</a:t>
            </a:r>
            <a:r>
              <a:rPr lang="zh-CN" altLang="zh-CN" b="1" kern="100" dirty="0">
                <a:latin typeface="Times New Roman" panose="02020603050405020304" pitchFamily="18" charset="0"/>
                <a:ea typeface="黑体" panose="02010609060101010101" pitchFamily="49" charset="-122"/>
              </a:rPr>
              <a:t>图，</a:t>
            </a:r>
            <a:r>
              <a:rPr lang="en-US" altLang="zh-CN" b="1" kern="100" dirty="0">
                <a:latin typeface="Times New Roman" panose="02020603050405020304" pitchFamily="18" charset="0"/>
                <a:ea typeface="黑体" panose="02010609060101010101" pitchFamily="49" charset="-122"/>
              </a:rPr>
              <a:t>WBS</a:t>
            </a:r>
            <a:r>
              <a:rPr lang="zh-CN" altLang="zh-CN" b="1" kern="100" dirty="0">
                <a:latin typeface="Times New Roman" panose="02020603050405020304" pitchFamily="18" charset="0"/>
                <a:ea typeface="黑体" panose="02010609060101010101" pitchFamily="49" charset="-122"/>
              </a:rPr>
              <a:t>词典，需求工程项目计划子计划（范围），优先级打分表，</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学生部分，</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系统运行与实现环境，安装部署计划，系统概要设计说明，</a:t>
            </a:r>
            <a:r>
              <a:rPr lang="en-US" altLang="zh-CN" b="1" kern="100" dirty="0">
                <a:latin typeface="Times New Roman" panose="02020603050405020304" pitchFamily="18" charset="0"/>
                <a:ea typeface="黑体" panose="02010609060101010101" pitchFamily="49" charset="-122"/>
              </a:rPr>
              <a:t>UML</a:t>
            </a:r>
            <a:r>
              <a:rPr lang="zh-CN" altLang="zh-CN" b="1" kern="100" dirty="0">
                <a:latin typeface="Times New Roman" panose="02020603050405020304" pitchFamily="18" charset="0"/>
                <a:ea typeface="黑体" panose="02010609060101010101" pitchFamily="49" charset="-122"/>
              </a:rPr>
              <a:t>翻转课堂</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1</a:t>
            </a:r>
            <a:r>
              <a:rPr lang="zh-CN" altLang="zh-CN" b="1" kern="100" dirty="0">
                <a:latin typeface="Times New Roman" panose="02020603050405020304" pitchFamily="18" charset="0"/>
                <a:ea typeface="黑体" panose="02010609060101010101" pitchFamily="49" charset="-122"/>
              </a:rPr>
              <a:t>次）。</a:t>
            </a:r>
            <a:endParaRPr lang="zh-CN" altLang="zh-CN" sz="1400" b="1" kern="100" dirty="0">
              <a:latin typeface="Times New Roman" panose="02020603050405020304" pitchFamily="18" charset="0"/>
              <a:ea typeface="宋体" panose="02010600030101010101" pitchFamily="2" charset="-122"/>
            </a:endParaRPr>
          </a:p>
          <a:p>
            <a:pPr algn="just">
              <a:lnSpc>
                <a:spcPct val="200000"/>
              </a:lnSpc>
              <a:spcAft>
                <a:spcPts val="0"/>
              </a:spcAft>
            </a:pPr>
            <a:r>
              <a:rPr lang="en-US" altLang="zh-CN" b="1" kern="100" dirty="0">
                <a:latin typeface="黑体" panose="02010609060101010101" pitchFamily="49" charset="-122"/>
                <a:ea typeface="宋体" panose="02010600030101010101" pitchFamily="2" charset="-122"/>
              </a:rPr>
              <a:t> </a:t>
            </a:r>
            <a:endParaRPr lang="zh-CN" altLang="zh-CN" sz="1400" b="1" kern="100" dirty="0">
              <a:latin typeface="Times New Roman" panose="02020603050405020304" pitchFamily="18" charset="0"/>
              <a:ea typeface="宋体" panose="02010600030101010101" pitchFamily="2" charset="-122"/>
            </a:endParaRPr>
          </a:p>
          <a:p>
            <a:pPr algn="just">
              <a:lnSpc>
                <a:spcPct val="200000"/>
              </a:lnSpc>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李俊</a:t>
            </a:r>
            <a:r>
              <a:rPr lang="zh-CN" altLang="zh-CN" b="1" kern="100" dirty="0">
                <a:latin typeface="Times New Roman" panose="02020603050405020304" pitchFamily="18" charset="0"/>
                <a:ea typeface="黑体" panose="02010609060101010101" pitchFamily="49" charset="-122"/>
              </a:rPr>
              <a:t>：可行性分析，</a:t>
            </a:r>
            <a:r>
              <a:rPr lang="en-US" altLang="zh-CN" b="1" kern="100" dirty="0">
                <a:latin typeface="Times New Roman" panose="02020603050405020304" pitchFamily="18" charset="0"/>
                <a:ea typeface="黑体" panose="02010609060101010101" pitchFamily="49" charset="-122"/>
              </a:rPr>
              <a:t>QA</a:t>
            </a:r>
            <a:r>
              <a:rPr lang="zh-CN" altLang="zh-CN" b="1" kern="100" dirty="0">
                <a:latin typeface="Times New Roman" panose="02020603050405020304" pitchFamily="18" charset="0"/>
                <a:ea typeface="黑体" panose="02010609060101010101" pitchFamily="49" charset="-122"/>
              </a:rPr>
              <a:t>计划，项目章程初步，需求工程项目计划子计划（时间），甘特图制作以及更新，优先级打分表，</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教师部分，</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数据字典，测试计划，系统维护计划，会议记录，</a:t>
            </a:r>
            <a:r>
              <a:rPr lang="en-US" altLang="zh-CN" b="1" kern="100" dirty="0">
                <a:latin typeface="Times New Roman" panose="02020603050405020304" pitchFamily="18" charset="0"/>
                <a:ea typeface="黑体" panose="02010609060101010101" pitchFamily="49" charset="-122"/>
              </a:rPr>
              <a:t>UML</a:t>
            </a:r>
            <a:r>
              <a:rPr lang="zh-CN" altLang="zh-CN" b="1" kern="100" dirty="0">
                <a:latin typeface="Times New Roman" panose="02020603050405020304" pitchFamily="18" charset="0"/>
                <a:ea typeface="黑体" panose="02010609060101010101" pitchFamily="49" charset="-122"/>
              </a:rPr>
              <a:t>翻转课堂</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1</a:t>
            </a:r>
            <a:r>
              <a:rPr lang="zh-CN" altLang="zh-CN" b="1" kern="100" dirty="0">
                <a:latin typeface="Times New Roman" panose="02020603050405020304" pitchFamily="18" charset="0"/>
                <a:ea typeface="黑体" panose="02010609060101010101" pitchFamily="49" charset="-122"/>
              </a:rPr>
              <a:t>次）。</a:t>
            </a:r>
            <a:endParaRPr lang="zh-CN" altLang="zh-CN" sz="1400" b="1" kern="100" dirty="0">
              <a:latin typeface="Times New Roman" panose="02020603050405020304" pitchFamily="18" charset="0"/>
              <a:ea typeface="宋体" panose="02010600030101010101" pitchFamily="2" charset="-122"/>
            </a:endParaRPr>
          </a:p>
          <a:p>
            <a:pPr algn="just">
              <a:lnSpc>
                <a:spcPct val="200000"/>
              </a:lnSpc>
              <a:spcAft>
                <a:spcPts val="0"/>
              </a:spcAft>
            </a:pPr>
            <a:r>
              <a:rPr lang="en-US" altLang="zh-CN" b="1" kern="100" dirty="0">
                <a:latin typeface="黑体" panose="02010609060101010101" pitchFamily="49" charset="-122"/>
                <a:ea typeface="宋体" panose="02010600030101010101" pitchFamily="2" charset="-122"/>
              </a:rPr>
              <a:t> </a:t>
            </a:r>
            <a:endParaRPr lang="zh-CN" altLang="zh-CN" sz="1400" b="1" kern="100" dirty="0">
              <a:latin typeface="Times New Roman" panose="02020603050405020304" pitchFamily="18" charset="0"/>
              <a:ea typeface="宋体" panose="02010600030101010101" pitchFamily="2" charset="-122"/>
            </a:endParaRPr>
          </a:p>
          <a:p>
            <a:r>
              <a:rPr lang="zh-CN" altLang="zh-CN" b="1" kern="100" dirty="0">
                <a:solidFill>
                  <a:srgbClr val="FF0000"/>
                </a:solidFill>
                <a:ea typeface="黑体" panose="02010609060101010101" pitchFamily="49" charset="-122"/>
                <a:cs typeface="Times New Roman" panose="02020603050405020304" pitchFamily="18" charset="0"/>
              </a:rPr>
              <a:t>吴荣欣</a:t>
            </a:r>
            <a:r>
              <a:rPr lang="zh-CN" altLang="zh-CN" b="1" kern="100" dirty="0">
                <a:ea typeface="黑体" panose="02010609060101010101" pitchFamily="49" charset="-122"/>
                <a:cs typeface="Times New Roman" panose="02020603050405020304" pitchFamily="18" charset="0"/>
              </a:rPr>
              <a:t>：需求工程项目计划初步，需求工程项目计划子计划（成本，人力资源），</a:t>
            </a:r>
            <a:r>
              <a:rPr lang="en-US" altLang="zh-CN" b="1" kern="100" dirty="0">
                <a:ea typeface="黑体" panose="02010609060101010101" pitchFamily="49" charset="-122"/>
                <a:cs typeface="Times New Roman" panose="02020603050405020304" pitchFamily="18" charset="0"/>
              </a:rPr>
              <a:t>WBS</a:t>
            </a:r>
            <a:r>
              <a:rPr lang="zh-CN" altLang="zh-CN" b="1" kern="100" dirty="0">
                <a:ea typeface="黑体" panose="02010609060101010101" pitchFamily="49" charset="-122"/>
                <a:cs typeface="Times New Roman" panose="02020603050405020304" pitchFamily="18" charset="0"/>
              </a:rPr>
              <a:t>初步，用户手册制作与更新，测试用例制作与更新，会议记录，培训计划。</a:t>
            </a:r>
            <a:endParaRPr lang="zh-CN" altLang="en-US" b="1" dirty="0"/>
          </a:p>
        </p:txBody>
      </p:sp>
    </p:spTree>
    <p:extLst>
      <p:ext uri="{BB962C8B-B14F-4D97-AF65-F5344CB8AC3E}">
        <p14:creationId xmlns:p14="http://schemas.microsoft.com/office/powerpoint/2010/main" val="30629183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成员绩效打分</a:t>
            </a:r>
          </a:p>
        </p:txBody>
      </p:sp>
      <p:pic>
        <p:nvPicPr>
          <p:cNvPr id="6" name="图片 5">
            <a:extLst>
              <a:ext uri="{FF2B5EF4-FFF2-40B4-BE49-F238E27FC236}">
                <a16:creationId xmlns:a16="http://schemas.microsoft.com/office/drawing/2014/main" id="{16B1BCFC-E68E-492B-B4B7-0437FAFD4A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189" y="1304877"/>
            <a:ext cx="9880936" cy="3666618"/>
          </a:xfrm>
          <a:prstGeom prst="rect">
            <a:avLst/>
          </a:prstGeom>
        </p:spPr>
      </p:pic>
      <p:sp>
        <p:nvSpPr>
          <p:cNvPr id="7" name="Rectangle 4">
            <a:extLst>
              <a:ext uri="{FF2B5EF4-FFF2-40B4-BE49-F238E27FC236}">
                <a16:creationId xmlns:a16="http://schemas.microsoft.com/office/drawing/2014/main" id="{2122A2A3-C0D4-4E05-82CF-9E394AB5D163}"/>
              </a:ext>
            </a:extLst>
          </p:cNvPr>
          <p:cNvSpPr>
            <a:spLocks noChangeArrowheads="1"/>
          </p:cNvSpPr>
          <p:nvPr/>
        </p:nvSpPr>
        <p:spPr bwMode="auto">
          <a:xfrm>
            <a:off x="4898908" y="5768647"/>
            <a:ext cx="695575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参考自小组总结报告</a:t>
            </a:r>
          </a:p>
        </p:txBody>
      </p:sp>
    </p:spTree>
    <p:extLst>
      <p:ext uri="{BB962C8B-B14F-4D97-AF65-F5344CB8AC3E}">
        <p14:creationId xmlns:p14="http://schemas.microsoft.com/office/powerpoint/2010/main" val="27662298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215445"/>
            <a:ext cx="5285801" cy="2123654"/>
          </a:xfrm>
          <a:prstGeom prst="rect">
            <a:avLst/>
          </a:prstGeom>
          <a:noFill/>
        </p:spPr>
        <p:txBody>
          <a:bodyPr wrap="square" lIns="91436" tIns="45718" rIns="91436" bIns="45718" rtlCol="0">
            <a:spAutoFit/>
          </a:bodyPr>
          <a:lstStyle/>
          <a:p>
            <a:pPr algn="ctr"/>
            <a:r>
              <a:rPr kumimoji="1" lang="en-US" altLang="zh-CN" sz="6600" b="1" dirty="0">
                <a:solidFill>
                  <a:schemeClr val="bg1"/>
                </a:solidFill>
              </a:rPr>
              <a:t>THANK</a:t>
            </a:r>
          </a:p>
          <a:p>
            <a:pPr algn="ctr"/>
            <a:r>
              <a:rPr kumimoji="1" lang="en-US" altLang="zh-CN" sz="6600" b="1" dirty="0">
                <a:solidFill>
                  <a:schemeClr val="bg1"/>
                </a:solidFill>
              </a:rPr>
              <a:t>YOU!</a:t>
            </a:r>
            <a:endParaRPr kumimoji="1" lang="zh-CN" altLang="en-US" sz="6600" b="1" dirty="0">
              <a:solidFill>
                <a:schemeClr val="bg1"/>
              </a:solidFill>
            </a:endParaRPr>
          </a:p>
        </p:txBody>
      </p:sp>
      <p:sp>
        <p:nvSpPr>
          <p:cNvPr id="5" name="文本框 4"/>
          <p:cNvSpPr txBox="1"/>
          <p:nvPr/>
        </p:nvSpPr>
        <p:spPr>
          <a:xfrm>
            <a:off x="4847213" y="4559176"/>
            <a:ext cx="2524594" cy="338550"/>
          </a:xfrm>
          <a:prstGeom prst="rect">
            <a:avLst/>
          </a:prstGeom>
          <a:noFill/>
        </p:spPr>
        <p:txBody>
          <a:bodyPr wrap="none" lIns="91436" tIns="45718" rIns="91436" bIns="45718" rtlCol="0">
            <a:spAutoFit/>
          </a:bodyPr>
          <a:lstStyle/>
          <a:p>
            <a:r>
              <a:rPr kumimoji="1" lang="en-US" altLang="zh-CN" sz="1600" dirty="0">
                <a:solidFill>
                  <a:schemeClr val="bg1"/>
                </a:solidFill>
              </a:rPr>
              <a:t>Business summary template</a:t>
            </a:r>
            <a:endParaRPr kumimoji="1" lang="zh-CN" altLang="en-US" sz="1600" dirty="0">
              <a:solidFill>
                <a:schemeClr val="bg1"/>
              </a:solidFill>
            </a:endParaRPr>
          </a:p>
        </p:txBody>
      </p:sp>
      <p:sp>
        <p:nvSpPr>
          <p:cNvPr id="6" name="矩形 5"/>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513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评审记录</a:t>
            </a:r>
          </a:p>
        </p:txBody>
      </p:sp>
      <p:pic>
        <p:nvPicPr>
          <p:cNvPr id="4" name="图片 3">
            <a:extLst>
              <a:ext uri="{FF2B5EF4-FFF2-40B4-BE49-F238E27FC236}">
                <a16:creationId xmlns:a16="http://schemas.microsoft.com/office/drawing/2014/main" id="{8EDDB6B3-5269-4539-98F2-B84F1725B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250" y="1618796"/>
            <a:ext cx="10350320" cy="2541724"/>
          </a:xfrm>
          <a:prstGeom prst="rect">
            <a:avLst/>
          </a:prstGeom>
        </p:spPr>
      </p:pic>
    </p:spTree>
    <p:extLst>
      <p:ext uri="{BB962C8B-B14F-4D97-AF65-F5344CB8AC3E}">
        <p14:creationId xmlns:p14="http://schemas.microsoft.com/office/powerpoint/2010/main" val="1588262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评审记录</a:t>
            </a:r>
          </a:p>
        </p:txBody>
      </p:sp>
      <p:pic>
        <p:nvPicPr>
          <p:cNvPr id="4" name="图片 3">
            <a:extLst>
              <a:ext uri="{FF2B5EF4-FFF2-40B4-BE49-F238E27FC236}">
                <a16:creationId xmlns:a16="http://schemas.microsoft.com/office/drawing/2014/main" id="{1E7706C0-0C9A-46AF-8ECC-68FF848AF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808" y="1447800"/>
            <a:ext cx="11209744" cy="2548950"/>
          </a:xfrm>
          <a:prstGeom prst="rect">
            <a:avLst/>
          </a:prstGeom>
        </p:spPr>
      </p:pic>
    </p:spTree>
    <p:extLst>
      <p:ext uri="{BB962C8B-B14F-4D97-AF65-F5344CB8AC3E}">
        <p14:creationId xmlns:p14="http://schemas.microsoft.com/office/powerpoint/2010/main" val="3199646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评审记录</a:t>
            </a:r>
          </a:p>
        </p:txBody>
      </p:sp>
    </p:spTree>
    <p:extLst>
      <p:ext uri="{BB962C8B-B14F-4D97-AF65-F5344CB8AC3E}">
        <p14:creationId xmlns:p14="http://schemas.microsoft.com/office/powerpoint/2010/main" val="2653188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621269"/>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a:solidFill>
                  <a:schemeClr val="bg1"/>
                </a:solidFill>
              </a:rPr>
              <a:t>4</a:t>
            </a:r>
            <a:endParaRPr lang="zh-CN" altLang="en-US" sz="50000" dirty="0">
              <a:solidFill>
                <a:schemeClr val="bg1"/>
              </a:solidFill>
            </a:endParaRPr>
          </a:p>
        </p:txBody>
      </p:sp>
      <p:sp>
        <p:nvSpPr>
          <p:cNvPr id="4" name="矩形 3"/>
          <p:cNvSpPr/>
          <p:nvPr/>
        </p:nvSpPr>
        <p:spPr>
          <a:xfrm>
            <a:off x="5939232" y="2921169"/>
            <a:ext cx="5738418" cy="1015661"/>
          </a:xfrm>
          <a:prstGeom prst="rect">
            <a:avLst/>
          </a:prstGeom>
        </p:spPr>
        <p:txBody>
          <a:bodyPr wrap="squar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项目章程</a:t>
            </a:r>
            <a:endParaRPr lang="en-US" altLang="zh-CN"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3766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4398" y="306575"/>
            <a:ext cx="4365911" cy="362404"/>
          </a:xfrm>
        </p:spPr>
        <p:txBody>
          <a:bodyPr/>
          <a:lstStyle/>
          <a:p>
            <a:r>
              <a:rPr kumimoji="1" lang="zh-CN" altLang="en-US" sz="4000" dirty="0">
                <a:latin typeface="Century Gothic"/>
              </a:rPr>
              <a:t>项目章程</a:t>
            </a:r>
          </a:p>
        </p:txBody>
      </p:sp>
      <p:sp>
        <p:nvSpPr>
          <p:cNvPr id="3" name="矩形 2">
            <a:extLst>
              <a:ext uri="{FF2B5EF4-FFF2-40B4-BE49-F238E27FC236}">
                <a16:creationId xmlns:a16="http://schemas.microsoft.com/office/drawing/2014/main" id="{DEF6DEAB-9928-47C1-B39E-2D1A38F9E1B4}"/>
              </a:ext>
            </a:extLst>
          </p:cNvPr>
          <p:cNvSpPr/>
          <p:nvPr/>
        </p:nvSpPr>
        <p:spPr>
          <a:xfrm>
            <a:off x="588464" y="1288446"/>
            <a:ext cx="11377777" cy="5262979"/>
          </a:xfrm>
          <a:prstGeom prst="rect">
            <a:avLst/>
          </a:prstGeom>
        </p:spPr>
        <p:txBody>
          <a:bodyPr wrap="square">
            <a:spAutoFit/>
          </a:bodyPr>
          <a:lstStyle/>
          <a:p>
            <a:pPr indent="304800" algn="just">
              <a:spcAft>
                <a:spcPts val="0"/>
              </a:spcAft>
            </a:pPr>
            <a:r>
              <a:rPr lang="zh-CN" altLang="zh-CN" sz="2800" b="1" kern="100" dirty="0">
                <a:latin typeface="+mn-ea"/>
                <a:cs typeface="宋体" panose="02010600030101010101" pitchFamily="2" charset="-122"/>
              </a:rPr>
              <a:t>项目发起人：</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杨枨老师：职位：教师 联系方式：</a:t>
            </a:r>
            <a:r>
              <a:rPr lang="en-US" altLang="zh-CN" sz="2800" b="1" kern="100" dirty="0">
                <a:latin typeface="+mn-ea"/>
                <a:cs typeface="宋体" panose="02010600030101010101" pitchFamily="2" charset="-122"/>
              </a:rPr>
              <a:t>yangc@zucc.edu.cn</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侯宏仑老师</a:t>
            </a:r>
            <a:r>
              <a:rPr lang="en-US" altLang="zh-CN" sz="2800" b="1" kern="100" dirty="0">
                <a:latin typeface="+mn-ea"/>
                <a:cs typeface="宋体" panose="02010600030101010101" pitchFamily="2" charset="-122"/>
              </a:rPr>
              <a:t>: </a:t>
            </a:r>
            <a:r>
              <a:rPr lang="zh-CN" altLang="zh-CN" sz="2800" b="1" kern="100" dirty="0">
                <a:latin typeface="+mn-ea"/>
                <a:cs typeface="宋体" panose="02010600030101010101" pitchFamily="2" charset="-122"/>
              </a:rPr>
              <a:t>职位：教师 联系方式：</a:t>
            </a:r>
            <a:r>
              <a:rPr lang="en-US" altLang="zh-CN" sz="2800" b="1" kern="100" dirty="0">
                <a:latin typeface="+mn-ea"/>
                <a:cs typeface="宋体" panose="02010600030101010101" pitchFamily="2" charset="-122"/>
              </a:rPr>
              <a:t>ubilabs@zucc.edu.cn</a:t>
            </a:r>
            <a:endParaRPr lang="zh-CN" altLang="zh-CN" sz="2800" b="1" kern="100" dirty="0">
              <a:latin typeface="+mn-ea"/>
            </a:endParaRPr>
          </a:p>
          <a:p>
            <a:pPr indent="304800" algn="just">
              <a:spcAft>
                <a:spcPts val="0"/>
              </a:spcAft>
            </a:pPr>
            <a:r>
              <a:rPr lang="en-US" altLang="zh-CN" sz="2800" b="1" kern="100" dirty="0">
                <a:latin typeface="+mn-ea"/>
                <a:cs typeface="宋体" panose="02010600030101010101" pitchFamily="2" charset="-122"/>
              </a:rPr>
              <a:t> </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项目经理：</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夏昌灏： 职位：学生 </a:t>
            </a:r>
            <a:r>
              <a:rPr lang="en-US" altLang="zh-CN" sz="2800" b="1" kern="100" dirty="0">
                <a:latin typeface="+mn-ea"/>
                <a:cs typeface="宋体" panose="02010600030101010101" pitchFamily="2" charset="-122"/>
              </a:rPr>
              <a:t>  </a:t>
            </a:r>
            <a:r>
              <a:rPr lang="zh-CN" altLang="zh-CN" sz="2800" b="1" kern="100" dirty="0">
                <a:latin typeface="+mn-ea"/>
                <a:cs typeface="宋体" panose="02010600030101010101" pitchFamily="2" charset="-122"/>
              </a:rPr>
              <a:t>联系方式：</a:t>
            </a:r>
            <a:r>
              <a:rPr lang="en-US" altLang="zh-CN" sz="2800" b="1" kern="100" dirty="0">
                <a:latin typeface="+mn-ea"/>
                <a:cs typeface="宋体" panose="02010600030101010101" pitchFamily="2" charset="-122"/>
              </a:rPr>
              <a:t>31603158@stu.zucc.edu.cn</a:t>
            </a:r>
            <a:endParaRPr lang="zh-CN" altLang="zh-CN" sz="2800" b="1" kern="100" dirty="0">
              <a:latin typeface="+mn-ea"/>
            </a:endParaRPr>
          </a:p>
          <a:p>
            <a:pPr indent="304800" algn="just">
              <a:spcAft>
                <a:spcPts val="0"/>
              </a:spcAft>
            </a:pPr>
            <a:r>
              <a:rPr lang="en-US" altLang="zh-CN" sz="2800" b="1" kern="100" dirty="0">
                <a:latin typeface="+mn-ea"/>
                <a:cs typeface="宋体" panose="02010600030101010101" pitchFamily="2" charset="-122"/>
              </a:rPr>
              <a:t> </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项目成员：</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黄浩峰： 联系方式 </a:t>
            </a:r>
            <a:r>
              <a:rPr lang="en-US" altLang="zh-CN" sz="2800" b="1" kern="100" dirty="0">
                <a:latin typeface="+mn-ea"/>
                <a:cs typeface="宋体" panose="02010600030101010101" pitchFamily="2" charset="-122"/>
              </a:rPr>
              <a:t>31601393@stu.zucc.edu.cn</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叶忠杰： 联系方式 </a:t>
            </a:r>
            <a:r>
              <a:rPr lang="en-US" altLang="zh-CN" sz="2800" b="1" kern="100" dirty="0">
                <a:latin typeface="+mn-ea"/>
                <a:cs typeface="宋体" panose="02010600030101010101" pitchFamily="2" charset="-122"/>
              </a:rPr>
              <a:t>31603162@stu.zucc.edu.cn</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李俊：</a:t>
            </a:r>
            <a:r>
              <a:rPr lang="en-US" altLang="zh-CN" sz="2800" b="1" kern="100" dirty="0">
                <a:latin typeface="+mn-ea"/>
                <a:cs typeface="宋体" panose="02010600030101010101" pitchFamily="2" charset="-122"/>
              </a:rPr>
              <a:t>    </a:t>
            </a:r>
            <a:r>
              <a:rPr lang="zh-CN" altLang="zh-CN" sz="2800" b="1" kern="100" dirty="0">
                <a:latin typeface="+mn-ea"/>
                <a:cs typeface="宋体" panose="02010600030101010101" pitchFamily="2" charset="-122"/>
              </a:rPr>
              <a:t>联系方式 </a:t>
            </a:r>
            <a:r>
              <a:rPr lang="en-US" altLang="zh-CN" sz="2800" b="1" kern="100" dirty="0">
                <a:latin typeface="+mn-ea"/>
                <a:cs typeface="宋体" panose="02010600030101010101" pitchFamily="2" charset="-122"/>
              </a:rPr>
              <a:t>31603195@stu.zucc.edu.cn</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吴荣欣： 联系方式 </a:t>
            </a:r>
            <a:r>
              <a:rPr lang="en-US" altLang="zh-CN" sz="2800" b="1" kern="100" dirty="0">
                <a:latin typeface="+mn-ea"/>
                <a:cs typeface="宋体" panose="02010600030101010101" pitchFamily="2" charset="-122"/>
              </a:rPr>
              <a:t>31603156@stu.zucc.edu.cn</a:t>
            </a:r>
            <a:endParaRPr lang="zh-CN" altLang="zh-CN" sz="2800" b="1" kern="100" dirty="0">
              <a:effectLst/>
              <a:latin typeface="+mn-ea"/>
            </a:endParaRPr>
          </a:p>
        </p:txBody>
      </p:sp>
    </p:spTree>
    <p:extLst>
      <p:ext uri="{BB962C8B-B14F-4D97-AF65-F5344CB8AC3E}">
        <p14:creationId xmlns:p14="http://schemas.microsoft.com/office/powerpoint/2010/main" val="668622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4398" y="306575"/>
            <a:ext cx="4365911" cy="362404"/>
          </a:xfrm>
        </p:spPr>
        <p:txBody>
          <a:bodyPr/>
          <a:lstStyle/>
          <a:p>
            <a:r>
              <a:rPr kumimoji="1" lang="zh-CN" altLang="en-US" sz="4000" dirty="0">
                <a:latin typeface="Century Gothic"/>
              </a:rPr>
              <a:t>项目章程</a:t>
            </a:r>
          </a:p>
        </p:txBody>
      </p:sp>
      <p:sp>
        <p:nvSpPr>
          <p:cNvPr id="4" name="文本框 3">
            <a:extLst>
              <a:ext uri="{FF2B5EF4-FFF2-40B4-BE49-F238E27FC236}">
                <a16:creationId xmlns:a16="http://schemas.microsoft.com/office/drawing/2014/main" id="{0874EA17-A973-4C4E-AF0B-DA4268A8EDA6}"/>
              </a:ext>
            </a:extLst>
          </p:cNvPr>
          <p:cNvSpPr txBox="1"/>
          <p:nvPr>
            <p:custDataLst>
              <p:tags r:id="rId1"/>
            </p:custDataLst>
          </p:nvPr>
        </p:nvSpPr>
        <p:spPr>
          <a:xfrm>
            <a:off x="872767" y="1187718"/>
            <a:ext cx="5589947" cy="461665"/>
          </a:xfrm>
          <a:prstGeom prst="rect">
            <a:avLst/>
          </a:prstGeom>
          <a:noFill/>
        </p:spPr>
        <p:txBody>
          <a:bodyPr wrap="square" rtlCol="0">
            <a:spAutoFit/>
          </a:bodyPr>
          <a:lstStyle/>
          <a:p>
            <a:pPr algn="ctr"/>
            <a:r>
              <a:rPr lang="zh-CN" altLang="en-US" sz="2400" b="1" dirty="0">
                <a:solidFill>
                  <a:schemeClr val="tx1">
                    <a:lumMod val="90000"/>
                    <a:lumOff val="10000"/>
                  </a:schemeClr>
                </a:solidFill>
                <a:latin typeface="等线 Light" panose="02010600030101010101" pitchFamily="2" charset="-122"/>
                <a:ea typeface="等线 Light" panose="02010600030101010101" pitchFamily="2" charset="-122"/>
              </a:rPr>
              <a:t>项目章程参考自</a:t>
            </a:r>
            <a:r>
              <a:rPr lang="en-US" altLang="zh-CN" sz="2400" b="1" dirty="0">
                <a:solidFill>
                  <a:schemeClr val="tx1">
                    <a:lumMod val="90000"/>
                    <a:lumOff val="10000"/>
                  </a:schemeClr>
                </a:solidFill>
                <a:latin typeface="等线 Light" panose="02010600030101010101" pitchFamily="2" charset="-122"/>
                <a:ea typeface="等线 Light" panose="02010600030101010101" pitchFamily="2" charset="-122"/>
              </a:rPr>
              <a:t>【IT</a:t>
            </a:r>
            <a:r>
              <a:rPr lang="zh-CN" altLang="en-US" sz="2400" b="1" dirty="0">
                <a:solidFill>
                  <a:schemeClr val="tx1">
                    <a:lumMod val="90000"/>
                    <a:lumOff val="10000"/>
                  </a:schemeClr>
                </a:solidFill>
                <a:latin typeface="等线 Light" panose="02010600030101010101" pitchFamily="2" charset="-122"/>
                <a:ea typeface="等线 Light" panose="02010600030101010101" pitchFamily="2" charset="-122"/>
              </a:rPr>
              <a:t>项目管理</a:t>
            </a:r>
            <a:r>
              <a:rPr lang="en-US" altLang="zh-CN" sz="2400" b="1" dirty="0">
                <a:solidFill>
                  <a:schemeClr val="tx1">
                    <a:lumMod val="90000"/>
                    <a:lumOff val="10000"/>
                  </a:schemeClr>
                </a:solidFill>
                <a:latin typeface="等线 Light" panose="02010600030101010101" pitchFamily="2" charset="-122"/>
                <a:ea typeface="等线 Light" panose="02010600030101010101" pitchFamily="2" charset="-122"/>
              </a:rPr>
              <a:t>】page71</a:t>
            </a:r>
            <a:endParaRPr lang="zh-CN" altLang="en-US" sz="2400" b="1" dirty="0">
              <a:solidFill>
                <a:schemeClr val="tx1">
                  <a:lumMod val="90000"/>
                  <a:lumOff val="10000"/>
                </a:schemeClr>
              </a:solidFill>
              <a:latin typeface="等线 Light" panose="02010600030101010101" pitchFamily="2" charset="-122"/>
              <a:ea typeface="等线 Light" panose="02010600030101010101" pitchFamily="2" charset="-122"/>
            </a:endParaRPr>
          </a:p>
        </p:txBody>
      </p:sp>
      <p:sp>
        <p:nvSpPr>
          <p:cNvPr id="5" name="文本框 4">
            <a:extLst>
              <a:ext uri="{FF2B5EF4-FFF2-40B4-BE49-F238E27FC236}">
                <a16:creationId xmlns:a16="http://schemas.microsoft.com/office/drawing/2014/main" id="{FD04511A-6227-40AB-86CC-5A504D06FBF7}"/>
              </a:ext>
            </a:extLst>
          </p:cNvPr>
          <p:cNvSpPr txBox="1"/>
          <p:nvPr/>
        </p:nvSpPr>
        <p:spPr>
          <a:xfrm>
            <a:off x="669656" y="1768012"/>
            <a:ext cx="5057795" cy="400110"/>
          </a:xfrm>
          <a:prstGeom prst="rect">
            <a:avLst/>
          </a:prstGeom>
          <a:noFill/>
        </p:spPr>
        <p:txBody>
          <a:bodyPr wrap="none" rtlCol="0">
            <a:spAutoFit/>
          </a:bodyPr>
          <a:lstStyle/>
          <a:p>
            <a:r>
              <a:rPr lang="zh-CN" altLang="en-US" sz="2000" b="1" dirty="0"/>
              <a:t>项目名称：软件工程系列课程教学辅助网站</a:t>
            </a:r>
          </a:p>
        </p:txBody>
      </p:sp>
      <p:sp>
        <p:nvSpPr>
          <p:cNvPr id="6" name="文本框 5">
            <a:extLst>
              <a:ext uri="{FF2B5EF4-FFF2-40B4-BE49-F238E27FC236}">
                <a16:creationId xmlns:a16="http://schemas.microsoft.com/office/drawing/2014/main" id="{87F2C83B-40CF-4FD5-B348-695264BEB0E2}"/>
              </a:ext>
            </a:extLst>
          </p:cNvPr>
          <p:cNvSpPr txBox="1"/>
          <p:nvPr/>
        </p:nvSpPr>
        <p:spPr>
          <a:xfrm>
            <a:off x="669656" y="2137344"/>
            <a:ext cx="3110147" cy="400110"/>
          </a:xfrm>
          <a:prstGeom prst="rect">
            <a:avLst/>
          </a:prstGeom>
          <a:noFill/>
        </p:spPr>
        <p:txBody>
          <a:bodyPr wrap="none" rtlCol="0">
            <a:spAutoFit/>
          </a:bodyPr>
          <a:lstStyle/>
          <a:p>
            <a:r>
              <a:rPr lang="zh-CN" altLang="en-US" sz="2000" b="1" dirty="0"/>
              <a:t>项目开始日期：</a:t>
            </a:r>
            <a:r>
              <a:rPr lang="en-US" altLang="zh-CN" sz="2000" b="1" dirty="0"/>
              <a:t>2018/9/19</a:t>
            </a:r>
            <a:endParaRPr lang="zh-CN" altLang="en-US" sz="2000" b="1" dirty="0"/>
          </a:p>
        </p:txBody>
      </p:sp>
      <p:sp>
        <p:nvSpPr>
          <p:cNvPr id="8" name="文本框 7">
            <a:extLst>
              <a:ext uri="{FF2B5EF4-FFF2-40B4-BE49-F238E27FC236}">
                <a16:creationId xmlns:a16="http://schemas.microsoft.com/office/drawing/2014/main" id="{EC0A5E62-4D02-45B7-BFA0-DF7555446A83}"/>
              </a:ext>
            </a:extLst>
          </p:cNvPr>
          <p:cNvSpPr txBox="1"/>
          <p:nvPr/>
        </p:nvSpPr>
        <p:spPr>
          <a:xfrm>
            <a:off x="7046392" y="2137344"/>
            <a:ext cx="3239990" cy="400110"/>
          </a:xfrm>
          <a:prstGeom prst="rect">
            <a:avLst/>
          </a:prstGeom>
          <a:noFill/>
        </p:spPr>
        <p:txBody>
          <a:bodyPr wrap="none" rtlCol="0">
            <a:spAutoFit/>
          </a:bodyPr>
          <a:lstStyle/>
          <a:p>
            <a:r>
              <a:rPr lang="zh-CN" altLang="en-US" sz="2000" b="1" dirty="0"/>
              <a:t>项目完成日期：</a:t>
            </a:r>
            <a:r>
              <a:rPr lang="en-US" altLang="zh-CN" sz="2000" b="1" dirty="0"/>
              <a:t>2019/01/25</a:t>
            </a:r>
            <a:endParaRPr lang="zh-CN" altLang="en-US" sz="2000" b="1" dirty="0"/>
          </a:p>
        </p:txBody>
      </p:sp>
      <p:sp>
        <p:nvSpPr>
          <p:cNvPr id="9" name="文本框 8">
            <a:extLst>
              <a:ext uri="{FF2B5EF4-FFF2-40B4-BE49-F238E27FC236}">
                <a16:creationId xmlns:a16="http://schemas.microsoft.com/office/drawing/2014/main" id="{35384D87-12B2-4830-9375-087C232D59E7}"/>
              </a:ext>
            </a:extLst>
          </p:cNvPr>
          <p:cNvSpPr txBox="1"/>
          <p:nvPr/>
        </p:nvSpPr>
        <p:spPr>
          <a:xfrm>
            <a:off x="188393" y="2483340"/>
            <a:ext cx="12003607" cy="707886"/>
          </a:xfrm>
          <a:prstGeom prst="rect">
            <a:avLst/>
          </a:prstGeom>
          <a:noFill/>
        </p:spPr>
        <p:txBody>
          <a:bodyPr wrap="none" rtlCol="0">
            <a:spAutoFit/>
          </a:bodyPr>
          <a:lstStyle/>
          <a:p>
            <a:r>
              <a:rPr lang="en-US" altLang="zh-CN" sz="2000" b="1" dirty="0"/>
              <a:t>       </a:t>
            </a:r>
            <a:r>
              <a:rPr lang="zh-CN" altLang="en-US" sz="2000" b="1" dirty="0"/>
              <a:t>预算信息：该项目为教学项目，暂无预算，成本由小组成员承担。人力资源方面，最初估计是每周</a:t>
            </a:r>
            <a:r>
              <a:rPr lang="en-US" altLang="zh-CN" sz="2000" b="1" dirty="0"/>
              <a:t>7</a:t>
            </a:r>
            <a:r>
              <a:rPr lang="zh-CN" altLang="en-US" sz="2000" b="1" dirty="0"/>
              <a:t>小</a:t>
            </a:r>
            <a:endParaRPr lang="en-US" altLang="zh-CN" sz="2000" b="1" dirty="0"/>
          </a:p>
          <a:p>
            <a:r>
              <a:rPr lang="zh-CN" altLang="en-US" sz="2000" b="1" dirty="0"/>
              <a:t>时</a:t>
            </a:r>
            <a:r>
              <a:rPr lang="en-US" altLang="zh-CN" sz="2000" b="1" dirty="0"/>
              <a:t>/</a:t>
            </a:r>
            <a:r>
              <a:rPr lang="zh-CN" altLang="en-US" sz="2000" b="1" dirty="0"/>
              <a:t>人的工作时间，组内共五人。</a:t>
            </a:r>
            <a:endParaRPr lang="en-US" altLang="zh-CN" sz="2000" b="1" dirty="0"/>
          </a:p>
        </p:txBody>
      </p:sp>
      <p:sp>
        <p:nvSpPr>
          <p:cNvPr id="10" name="文本框 9">
            <a:extLst>
              <a:ext uri="{FF2B5EF4-FFF2-40B4-BE49-F238E27FC236}">
                <a16:creationId xmlns:a16="http://schemas.microsoft.com/office/drawing/2014/main" id="{72D8D317-44EB-4719-8814-835A52973E1E}"/>
              </a:ext>
            </a:extLst>
          </p:cNvPr>
          <p:cNvSpPr txBox="1"/>
          <p:nvPr/>
        </p:nvSpPr>
        <p:spPr>
          <a:xfrm>
            <a:off x="669656" y="3129671"/>
            <a:ext cx="6704399" cy="400110"/>
          </a:xfrm>
          <a:prstGeom prst="rect">
            <a:avLst/>
          </a:prstGeom>
          <a:noFill/>
        </p:spPr>
        <p:txBody>
          <a:bodyPr wrap="none" rtlCol="0">
            <a:spAutoFit/>
          </a:bodyPr>
          <a:lstStyle/>
          <a:p>
            <a:r>
              <a:rPr lang="zh-CN" altLang="en-US" sz="2000" b="1" dirty="0"/>
              <a:t>项目经理：夏昌灏</a:t>
            </a:r>
            <a:r>
              <a:rPr lang="en-US" altLang="zh-CN" sz="2000" b="1" dirty="0"/>
              <a:t>,17367073386,31603158@stu.zucc.edu.cn</a:t>
            </a:r>
            <a:endParaRPr lang="zh-CN" altLang="en-US" sz="2000" b="1" dirty="0"/>
          </a:p>
        </p:txBody>
      </p:sp>
      <p:sp>
        <p:nvSpPr>
          <p:cNvPr id="11" name="文本框 10">
            <a:extLst>
              <a:ext uri="{FF2B5EF4-FFF2-40B4-BE49-F238E27FC236}">
                <a16:creationId xmlns:a16="http://schemas.microsoft.com/office/drawing/2014/main" id="{09A3F29D-11E7-4EB8-91B1-8E6326586F8F}"/>
              </a:ext>
            </a:extLst>
          </p:cNvPr>
          <p:cNvSpPr txBox="1"/>
          <p:nvPr/>
        </p:nvSpPr>
        <p:spPr>
          <a:xfrm>
            <a:off x="669657" y="3475666"/>
            <a:ext cx="10380531" cy="1015663"/>
          </a:xfrm>
          <a:prstGeom prst="rect">
            <a:avLst/>
          </a:prstGeom>
          <a:noFill/>
        </p:spPr>
        <p:txBody>
          <a:bodyPr wrap="square" rtlCol="0">
            <a:spAutoFit/>
          </a:bodyPr>
          <a:lstStyle/>
          <a:p>
            <a:r>
              <a:rPr lang="zh-CN" altLang="en-US" sz="2000" b="1" dirty="0"/>
              <a:t>项目目标：</a:t>
            </a:r>
            <a:r>
              <a:rPr lang="zh-CN" altLang="zh-CN" sz="2000" b="1" dirty="0"/>
              <a:t>虽然如今有很多教学网站，但是专门针对一门新开的大学课程和一位专门的教师；又为学生之间提供交流平台的网站为数不多。这个网站作为一个开课的辅助工具，将有利于教师的教学和学生的学习；也为软件工程系列课程的成熟记录下足迹。</a:t>
            </a:r>
            <a:endParaRPr lang="zh-CN" altLang="en-US" sz="2000" b="1" dirty="0">
              <a:solidFill>
                <a:srgbClr val="0070C0"/>
              </a:solidFill>
            </a:endParaRPr>
          </a:p>
        </p:txBody>
      </p:sp>
      <p:sp>
        <p:nvSpPr>
          <p:cNvPr id="12" name="文本框 11">
            <a:extLst>
              <a:ext uri="{FF2B5EF4-FFF2-40B4-BE49-F238E27FC236}">
                <a16:creationId xmlns:a16="http://schemas.microsoft.com/office/drawing/2014/main" id="{E5C8AA95-1D9B-4577-81BB-A006867FABE2}"/>
              </a:ext>
            </a:extLst>
          </p:cNvPr>
          <p:cNvSpPr txBox="1"/>
          <p:nvPr/>
        </p:nvSpPr>
        <p:spPr>
          <a:xfrm>
            <a:off x="669656" y="4495249"/>
            <a:ext cx="4801314" cy="400110"/>
          </a:xfrm>
          <a:prstGeom prst="rect">
            <a:avLst/>
          </a:prstGeom>
          <a:noFill/>
        </p:spPr>
        <p:txBody>
          <a:bodyPr wrap="none" rtlCol="0">
            <a:spAutoFit/>
          </a:bodyPr>
          <a:lstStyle/>
          <a:p>
            <a:r>
              <a:rPr lang="zh-CN" altLang="en-US" sz="2000" b="1" dirty="0"/>
              <a:t>主要项目成功标准：通过杨枨老师的验收</a:t>
            </a:r>
          </a:p>
        </p:txBody>
      </p:sp>
      <p:sp>
        <p:nvSpPr>
          <p:cNvPr id="13" name="文本框 12">
            <a:extLst>
              <a:ext uri="{FF2B5EF4-FFF2-40B4-BE49-F238E27FC236}">
                <a16:creationId xmlns:a16="http://schemas.microsoft.com/office/drawing/2014/main" id="{2EBA35D1-731F-47AA-A80C-5D6D61E1536A}"/>
              </a:ext>
            </a:extLst>
          </p:cNvPr>
          <p:cNvSpPr txBox="1"/>
          <p:nvPr/>
        </p:nvSpPr>
        <p:spPr>
          <a:xfrm>
            <a:off x="669656" y="4864581"/>
            <a:ext cx="6861174" cy="1938992"/>
          </a:xfrm>
          <a:prstGeom prst="rect">
            <a:avLst/>
          </a:prstGeom>
          <a:noFill/>
        </p:spPr>
        <p:txBody>
          <a:bodyPr wrap="none" rtlCol="0">
            <a:spAutoFit/>
          </a:bodyPr>
          <a:lstStyle/>
          <a:p>
            <a:r>
              <a:rPr lang="zh-CN" altLang="en-US" sz="2000" b="1" dirty="0"/>
              <a:t>方法：</a:t>
            </a:r>
            <a:endParaRPr lang="en-US" altLang="zh-CN" sz="2000" b="1" dirty="0"/>
          </a:p>
          <a:p>
            <a:r>
              <a:rPr lang="en-US" altLang="zh-CN" sz="2000" b="1" dirty="0"/>
              <a:t>1.</a:t>
            </a:r>
            <a:r>
              <a:rPr lang="zh-CN" altLang="en-US" sz="2000" b="1" dirty="0"/>
              <a:t>进行调研以决定该项目的需求</a:t>
            </a:r>
            <a:endParaRPr lang="en-US" altLang="zh-CN" sz="2000" b="1" dirty="0"/>
          </a:p>
          <a:p>
            <a:r>
              <a:rPr lang="en-US" altLang="zh-CN" sz="2000" b="1" dirty="0"/>
              <a:t>2.</a:t>
            </a:r>
            <a:r>
              <a:rPr lang="zh-CN" altLang="en-US" sz="2000" b="1" dirty="0"/>
              <a:t>进行用户群分类，确定用户优先级</a:t>
            </a:r>
            <a:endParaRPr lang="en-US" altLang="zh-CN" sz="2000" b="1" dirty="0"/>
          </a:p>
          <a:p>
            <a:r>
              <a:rPr lang="en-US" altLang="zh-CN" sz="2000" b="1" dirty="0"/>
              <a:t>3.</a:t>
            </a:r>
            <a:r>
              <a:rPr lang="zh-CN" altLang="en-US" sz="2000" b="1" dirty="0"/>
              <a:t>与各类用户代表访谈以明确需求</a:t>
            </a:r>
            <a:r>
              <a:rPr lang="en-US" altLang="zh-CN" sz="2000" b="1" dirty="0"/>
              <a:t>,</a:t>
            </a:r>
            <a:r>
              <a:rPr lang="zh-CN" altLang="en-US" sz="2000" b="1" dirty="0"/>
              <a:t>并对需求进行优先级分类</a:t>
            </a:r>
            <a:endParaRPr lang="en-US" altLang="zh-CN" sz="2000" b="1" dirty="0"/>
          </a:p>
          <a:p>
            <a:r>
              <a:rPr lang="en-US" altLang="zh-CN" sz="2000" b="1" dirty="0"/>
              <a:t>4.</a:t>
            </a:r>
            <a:r>
              <a:rPr lang="zh-CN" altLang="en-US" sz="2000" b="1" dirty="0"/>
              <a:t>通过小组内会议来解决项目中遇到的困难</a:t>
            </a:r>
            <a:endParaRPr lang="en-US" altLang="zh-CN" sz="2000" b="1" dirty="0"/>
          </a:p>
          <a:p>
            <a:endParaRPr lang="zh-CN" altLang="en-US" sz="2000" b="1" dirty="0"/>
          </a:p>
        </p:txBody>
      </p:sp>
    </p:spTree>
    <p:extLst>
      <p:ext uri="{BB962C8B-B14F-4D97-AF65-F5344CB8AC3E}">
        <p14:creationId xmlns:p14="http://schemas.microsoft.com/office/powerpoint/2010/main" val="2587515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4398" y="306575"/>
            <a:ext cx="4365911" cy="362404"/>
          </a:xfrm>
        </p:spPr>
        <p:txBody>
          <a:bodyPr/>
          <a:lstStyle/>
          <a:p>
            <a:r>
              <a:rPr kumimoji="1" lang="zh-CN" altLang="en-US" sz="4000" dirty="0">
                <a:latin typeface="Century Gothic"/>
              </a:rPr>
              <a:t>项目章程</a:t>
            </a:r>
          </a:p>
        </p:txBody>
      </p:sp>
      <p:sp>
        <p:nvSpPr>
          <p:cNvPr id="3" name="矩形 2">
            <a:extLst>
              <a:ext uri="{FF2B5EF4-FFF2-40B4-BE49-F238E27FC236}">
                <a16:creationId xmlns:a16="http://schemas.microsoft.com/office/drawing/2014/main" id="{FDB09594-2303-4833-B7BE-CFC70A5EDD1A}"/>
              </a:ext>
            </a:extLst>
          </p:cNvPr>
          <p:cNvSpPr/>
          <p:nvPr/>
        </p:nvSpPr>
        <p:spPr>
          <a:xfrm>
            <a:off x="2038202" y="1298403"/>
            <a:ext cx="6712226" cy="4893647"/>
          </a:xfrm>
          <a:prstGeom prst="rect">
            <a:avLst/>
          </a:prstGeom>
        </p:spPr>
        <p:txBody>
          <a:bodyPr wrap="square">
            <a:spAutoFit/>
          </a:bodyPr>
          <a:lstStyle/>
          <a:p>
            <a:pPr algn="just">
              <a:spcAft>
                <a:spcPts val="0"/>
              </a:spcAft>
            </a:pPr>
            <a:r>
              <a:rPr lang="zh-CN" altLang="zh-CN" sz="2400" b="1" kern="100" spc="-50" dirty="0">
                <a:latin typeface="+mn-ea"/>
              </a:rPr>
              <a:t>本项目章程于</a:t>
            </a:r>
            <a:r>
              <a:rPr lang="en-US" altLang="zh-CN" sz="2400" b="1" kern="100" spc="-180" dirty="0">
                <a:latin typeface="+mn-ea"/>
              </a:rPr>
              <a:t>2018</a:t>
            </a:r>
            <a:r>
              <a:rPr lang="zh-CN" altLang="zh-CN" sz="2400" b="1" kern="100" dirty="0">
                <a:latin typeface="+mn-ea"/>
              </a:rPr>
              <a:t>年</a:t>
            </a:r>
            <a:r>
              <a:rPr lang="en-US" altLang="zh-CN" sz="2400" b="1" kern="100" dirty="0">
                <a:latin typeface="+mn-ea"/>
              </a:rPr>
              <a:t>10</a:t>
            </a:r>
            <a:r>
              <a:rPr lang="zh-CN" altLang="zh-CN" sz="2400" b="1" kern="100" dirty="0">
                <a:latin typeface="+mn-ea"/>
              </a:rPr>
              <a:t>月</a:t>
            </a:r>
            <a:r>
              <a:rPr lang="en-US" altLang="zh-CN" sz="2400" b="1" kern="100" dirty="0">
                <a:latin typeface="+mn-ea"/>
              </a:rPr>
              <a:t>21</a:t>
            </a:r>
            <a:r>
              <a:rPr lang="zh-CN" altLang="zh-CN" sz="2400" b="1" kern="100" dirty="0">
                <a:latin typeface="+mn-ea"/>
              </a:rPr>
              <a:t>日由以下人员签字批准：</a:t>
            </a:r>
          </a:p>
          <a:p>
            <a:pPr algn="just">
              <a:spcAft>
                <a:spcPts val="0"/>
              </a:spcAft>
            </a:pPr>
            <a:r>
              <a:rPr lang="zh-CN" altLang="zh-CN" sz="2400" b="1" kern="100" spc="-45" dirty="0">
                <a:latin typeface="+mn-ea"/>
              </a:rPr>
              <a:t>姓名：侯宏仑</a:t>
            </a:r>
            <a:endParaRPr lang="zh-CN" altLang="zh-CN" sz="2400" b="1" kern="100" dirty="0">
              <a:latin typeface="+mn-ea"/>
            </a:endParaRPr>
          </a:p>
          <a:p>
            <a:pPr algn="just">
              <a:spcAft>
                <a:spcPts val="0"/>
              </a:spcAft>
            </a:pPr>
            <a:r>
              <a:rPr lang="zh-CN" altLang="zh-CN" sz="2400" b="1" kern="100" spc="-50" dirty="0">
                <a:latin typeface="+mn-ea"/>
              </a:rPr>
              <a:t>职务：项目下达者</a:t>
            </a:r>
            <a:endParaRPr lang="zh-CN" altLang="zh-CN" sz="2400" b="1" kern="100" dirty="0">
              <a:latin typeface="+mn-ea"/>
            </a:endParaRPr>
          </a:p>
          <a:p>
            <a:pPr algn="just">
              <a:spcAft>
                <a:spcPts val="0"/>
              </a:spcAft>
            </a:pPr>
            <a:r>
              <a:rPr lang="zh-CN" altLang="zh-CN" sz="2400" b="1" kern="100" dirty="0">
                <a:latin typeface="+mn-ea"/>
              </a:rPr>
              <a:t>签字：</a:t>
            </a:r>
          </a:p>
          <a:p>
            <a:pPr algn="just">
              <a:spcAft>
                <a:spcPts val="0"/>
              </a:spcAft>
            </a:pPr>
            <a:r>
              <a:rPr lang="en-US" altLang="zh-CN" sz="2400" b="1" kern="100" dirty="0">
                <a:latin typeface="+mn-ea"/>
              </a:rPr>
              <a:t> </a:t>
            </a:r>
            <a:endParaRPr lang="zh-CN" altLang="zh-CN" sz="2400" b="1" kern="100" dirty="0">
              <a:latin typeface="+mn-ea"/>
            </a:endParaRPr>
          </a:p>
          <a:p>
            <a:pPr algn="just">
              <a:spcAft>
                <a:spcPts val="0"/>
              </a:spcAft>
            </a:pPr>
            <a:r>
              <a:rPr lang="zh-CN" altLang="zh-CN" sz="2400" b="1" kern="100" dirty="0">
                <a:latin typeface="+mn-ea"/>
              </a:rPr>
              <a:t>姓名：杨枨</a:t>
            </a:r>
          </a:p>
          <a:p>
            <a:pPr algn="just">
              <a:spcAft>
                <a:spcPts val="0"/>
              </a:spcAft>
            </a:pPr>
            <a:r>
              <a:rPr lang="zh-CN" altLang="zh-CN" sz="2400" b="1" kern="100" dirty="0">
                <a:latin typeface="+mn-ea"/>
              </a:rPr>
              <a:t>职务：客户代表</a:t>
            </a:r>
          </a:p>
          <a:p>
            <a:pPr algn="just">
              <a:spcAft>
                <a:spcPts val="0"/>
              </a:spcAft>
            </a:pPr>
            <a:r>
              <a:rPr lang="zh-CN" altLang="zh-CN" sz="2400" b="1" kern="100" dirty="0">
                <a:latin typeface="+mn-ea"/>
              </a:rPr>
              <a:t>签字：</a:t>
            </a:r>
          </a:p>
          <a:p>
            <a:pPr algn="just">
              <a:spcAft>
                <a:spcPts val="0"/>
              </a:spcAft>
            </a:pPr>
            <a:r>
              <a:rPr lang="en-US" altLang="zh-CN" sz="2400" b="1" kern="100" dirty="0">
                <a:latin typeface="+mn-ea"/>
              </a:rPr>
              <a:t> </a:t>
            </a:r>
            <a:endParaRPr lang="zh-CN" altLang="zh-CN" sz="2400" b="1" kern="100" dirty="0">
              <a:latin typeface="+mn-ea"/>
            </a:endParaRPr>
          </a:p>
          <a:p>
            <a:pPr algn="just">
              <a:spcAft>
                <a:spcPts val="0"/>
              </a:spcAft>
            </a:pPr>
            <a:r>
              <a:rPr lang="zh-CN" altLang="zh-CN" sz="2400" b="1" kern="100" dirty="0">
                <a:latin typeface="+mn-ea"/>
              </a:rPr>
              <a:t>姓名：夏昌灏</a:t>
            </a:r>
          </a:p>
          <a:p>
            <a:pPr algn="just">
              <a:spcAft>
                <a:spcPts val="0"/>
              </a:spcAft>
            </a:pPr>
            <a:r>
              <a:rPr lang="zh-CN" altLang="zh-CN" sz="2400" b="1" kern="100" dirty="0">
                <a:latin typeface="+mn-ea"/>
              </a:rPr>
              <a:t>职务：项目经理</a:t>
            </a:r>
          </a:p>
          <a:p>
            <a:pPr algn="just">
              <a:spcAft>
                <a:spcPts val="0"/>
              </a:spcAft>
            </a:pPr>
            <a:r>
              <a:rPr lang="zh-CN" altLang="zh-CN" sz="2400" b="1" kern="100" dirty="0">
                <a:latin typeface="+mn-ea"/>
              </a:rPr>
              <a:t>签字：</a:t>
            </a:r>
            <a:endParaRPr lang="zh-CN" altLang="zh-CN" sz="2400" b="1" kern="100" dirty="0">
              <a:effectLst/>
              <a:latin typeface="+mn-ea"/>
            </a:endParaRPr>
          </a:p>
        </p:txBody>
      </p:sp>
    </p:spTree>
    <p:extLst>
      <p:ext uri="{BB962C8B-B14F-4D97-AF65-F5344CB8AC3E}">
        <p14:creationId xmlns:p14="http://schemas.microsoft.com/office/powerpoint/2010/main" val="3544012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593331"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01</a:t>
            </a:r>
            <a:endParaRPr lang="zh-CN" altLang="en-US" sz="2800" b="1" dirty="0"/>
          </a:p>
        </p:txBody>
      </p:sp>
      <p:sp>
        <p:nvSpPr>
          <p:cNvPr id="4" name="文本框 3"/>
          <p:cNvSpPr txBox="1"/>
          <p:nvPr/>
        </p:nvSpPr>
        <p:spPr>
          <a:xfrm>
            <a:off x="1691709" y="192552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里程碑</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593331"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02</a:t>
            </a:r>
            <a:endParaRPr lang="zh-CN" altLang="en-US" sz="2800" b="1" dirty="0"/>
          </a:p>
        </p:txBody>
      </p:sp>
      <p:sp>
        <p:nvSpPr>
          <p:cNvPr id="6" name="文本框 5"/>
          <p:cNvSpPr txBox="1"/>
          <p:nvPr/>
        </p:nvSpPr>
        <p:spPr>
          <a:xfrm>
            <a:off x="1691709" y="28335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会议记录</a:t>
            </a:r>
          </a:p>
        </p:txBody>
      </p:sp>
      <p:sp>
        <p:nvSpPr>
          <p:cNvPr id="7" name="椭圆 6"/>
          <p:cNvSpPr/>
          <p:nvPr/>
        </p:nvSpPr>
        <p:spPr>
          <a:xfrm>
            <a:off x="593331" y="442540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04</a:t>
            </a:r>
            <a:endParaRPr lang="zh-CN" altLang="en-US" sz="2800" b="1" dirty="0"/>
          </a:p>
        </p:txBody>
      </p:sp>
      <p:sp>
        <p:nvSpPr>
          <p:cNvPr id="8" name="文本框 7"/>
          <p:cNvSpPr txBox="1"/>
          <p:nvPr/>
        </p:nvSpPr>
        <p:spPr>
          <a:xfrm>
            <a:off x="1691709" y="463607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项目章程</a:t>
            </a:r>
          </a:p>
        </p:txBody>
      </p:sp>
      <p:sp>
        <p:nvSpPr>
          <p:cNvPr id="9" name="椭圆 8"/>
          <p:cNvSpPr/>
          <p:nvPr/>
        </p:nvSpPr>
        <p:spPr>
          <a:xfrm>
            <a:off x="593331"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03</a:t>
            </a:r>
            <a:endParaRPr lang="zh-CN" altLang="en-US" sz="2800" b="1" dirty="0"/>
          </a:p>
        </p:txBody>
      </p:sp>
      <p:sp>
        <p:nvSpPr>
          <p:cNvPr id="10" name="文本框 9"/>
          <p:cNvSpPr txBox="1"/>
          <p:nvPr/>
        </p:nvSpPr>
        <p:spPr>
          <a:xfrm>
            <a:off x="1691709" y="372802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内部评审</a:t>
            </a:r>
          </a:p>
        </p:txBody>
      </p:sp>
      <p:sp>
        <p:nvSpPr>
          <p:cNvPr id="12" name="椭圆 11">
            <a:extLst>
              <a:ext uri="{FF2B5EF4-FFF2-40B4-BE49-F238E27FC236}">
                <a16:creationId xmlns:a16="http://schemas.microsoft.com/office/drawing/2014/main" id="{96735926-D6B0-4F0D-A157-D58AECF2E9AA}"/>
              </a:ext>
            </a:extLst>
          </p:cNvPr>
          <p:cNvSpPr/>
          <p:nvPr/>
        </p:nvSpPr>
        <p:spPr>
          <a:xfrm>
            <a:off x="4356715"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06</a:t>
            </a:r>
            <a:endParaRPr lang="zh-CN" altLang="en-US" sz="2800" b="1" dirty="0"/>
          </a:p>
        </p:txBody>
      </p:sp>
      <p:sp>
        <p:nvSpPr>
          <p:cNvPr id="13" name="文本框 12">
            <a:extLst>
              <a:ext uri="{FF2B5EF4-FFF2-40B4-BE49-F238E27FC236}">
                <a16:creationId xmlns:a16="http://schemas.microsoft.com/office/drawing/2014/main" id="{2FF349B0-0E53-4E52-B7A5-B32643BC1360}"/>
              </a:ext>
            </a:extLst>
          </p:cNvPr>
          <p:cNvSpPr txBox="1"/>
          <p:nvPr/>
        </p:nvSpPr>
        <p:spPr>
          <a:xfrm>
            <a:off x="5455093" y="192552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Vision &amp; Scope</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4" name="椭圆 13">
            <a:extLst>
              <a:ext uri="{FF2B5EF4-FFF2-40B4-BE49-F238E27FC236}">
                <a16:creationId xmlns:a16="http://schemas.microsoft.com/office/drawing/2014/main" id="{37877900-C88C-4DF5-97A8-C020F28F1E07}"/>
              </a:ext>
            </a:extLst>
          </p:cNvPr>
          <p:cNvSpPr/>
          <p:nvPr/>
        </p:nvSpPr>
        <p:spPr>
          <a:xfrm>
            <a:off x="4356715"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07</a:t>
            </a:r>
            <a:endParaRPr lang="zh-CN" altLang="en-US" sz="2800" b="1" dirty="0"/>
          </a:p>
        </p:txBody>
      </p:sp>
      <p:sp>
        <p:nvSpPr>
          <p:cNvPr id="15" name="文本框 14">
            <a:extLst>
              <a:ext uri="{FF2B5EF4-FFF2-40B4-BE49-F238E27FC236}">
                <a16:creationId xmlns:a16="http://schemas.microsoft.com/office/drawing/2014/main" id="{949AE688-A059-4B12-A3E9-B1A2EAC79F82}"/>
              </a:ext>
            </a:extLst>
          </p:cNvPr>
          <p:cNvSpPr txBox="1"/>
          <p:nvPr/>
        </p:nvSpPr>
        <p:spPr>
          <a:xfrm>
            <a:off x="5455093" y="2692065"/>
            <a:ext cx="2941672" cy="830997"/>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用户群分类及</a:t>
            </a:r>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en-US" sz="2400" b="1" dirty="0">
                <a:solidFill>
                  <a:schemeClr val="bg1"/>
                </a:solidFill>
                <a:latin typeface="微软雅黑" panose="020B0503020204020204" pitchFamily="34" charset="-122"/>
                <a:ea typeface="微软雅黑" panose="020B0503020204020204" pitchFamily="34" charset="-122"/>
              </a:rPr>
              <a:t>代表确认</a:t>
            </a:r>
          </a:p>
        </p:txBody>
      </p:sp>
      <p:sp>
        <p:nvSpPr>
          <p:cNvPr id="16" name="椭圆 15">
            <a:extLst>
              <a:ext uri="{FF2B5EF4-FFF2-40B4-BE49-F238E27FC236}">
                <a16:creationId xmlns:a16="http://schemas.microsoft.com/office/drawing/2014/main" id="{52271737-C97F-4715-A077-E9587414A0F7}"/>
              </a:ext>
            </a:extLst>
          </p:cNvPr>
          <p:cNvSpPr/>
          <p:nvPr/>
        </p:nvSpPr>
        <p:spPr>
          <a:xfrm>
            <a:off x="4356715" y="442540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09</a:t>
            </a:r>
            <a:endParaRPr lang="zh-CN" altLang="en-US" sz="2800" b="1" dirty="0"/>
          </a:p>
        </p:txBody>
      </p:sp>
      <p:sp>
        <p:nvSpPr>
          <p:cNvPr id="17" name="文本框 16">
            <a:extLst>
              <a:ext uri="{FF2B5EF4-FFF2-40B4-BE49-F238E27FC236}">
                <a16:creationId xmlns:a16="http://schemas.microsoft.com/office/drawing/2014/main" id="{A1748E4F-A49D-4247-A1E7-B369256A78AF}"/>
              </a:ext>
            </a:extLst>
          </p:cNvPr>
          <p:cNvSpPr txBox="1"/>
          <p:nvPr/>
        </p:nvSpPr>
        <p:spPr>
          <a:xfrm>
            <a:off x="5455093" y="463607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需求用例文档</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18" name="椭圆 17">
            <a:extLst>
              <a:ext uri="{FF2B5EF4-FFF2-40B4-BE49-F238E27FC236}">
                <a16:creationId xmlns:a16="http://schemas.microsoft.com/office/drawing/2014/main" id="{9C871993-E700-4C02-B730-1FCF06AF7E00}"/>
              </a:ext>
            </a:extLst>
          </p:cNvPr>
          <p:cNvSpPr/>
          <p:nvPr/>
        </p:nvSpPr>
        <p:spPr>
          <a:xfrm>
            <a:off x="4356715"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08</a:t>
            </a:r>
            <a:endParaRPr lang="zh-CN" altLang="en-US" sz="2800" b="1" dirty="0"/>
          </a:p>
        </p:txBody>
      </p:sp>
      <p:sp>
        <p:nvSpPr>
          <p:cNvPr id="19" name="文本框 18">
            <a:extLst>
              <a:ext uri="{FF2B5EF4-FFF2-40B4-BE49-F238E27FC236}">
                <a16:creationId xmlns:a16="http://schemas.microsoft.com/office/drawing/2014/main" id="{AE75216D-1B45-4FA6-844A-57F7ECBEB944}"/>
              </a:ext>
            </a:extLst>
          </p:cNvPr>
          <p:cNvSpPr txBox="1"/>
          <p:nvPr/>
        </p:nvSpPr>
        <p:spPr>
          <a:xfrm>
            <a:off x="5455093" y="374162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界面原型</a:t>
            </a:r>
          </a:p>
        </p:txBody>
      </p:sp>
      <p:sp>
        <p:nvSpPr>
          <p:cNvPr id="20" name="椭圆 19">
            <a:extLst>
              <a:ext uri="{FF2B5EF4-FFF2-40B4-BE49-F238E27FC236}">
                <a16:creationId xmlns:a16="http://schemas.microsoft.com/office/drawing/2014/main" id="{31A51E41-AF41-4189-B069-1B367C62C5B7}"/>
              </a:ext>
            </a:extLst>
          </p:cNvPr>
          <p:cNvSpPr/>
          <p:nvPr/>
        </p:nvSpPr>
        <p:spPr>
          <a:xfrm>
            <a:off x="8120099"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11</a:t>
            </a:r>
            <a:endParaRPr lang="zh-CN" altLang="en-US" sz="2800" b="1" dirty="0"/>
          </a:p>
        </p:txBody>
      </p:sp>
      <p:sp>
        <p:nvSpPr>
          <p:cNvPr id="21" name="文本框 20">
            <a:extLst>
              <a:ext uri="{FF2B5EF4-FFF2-40B4-BE49-F238E27FC236}">
                <a16:creationId xmlns:a16="http://schemas.microsoft.com/office/drawing/2014/main" id="{7B1FF2C3-7885-4659-AC37-C87207833497}"/>
              </a:ext>
            </a:extLst>
          </p:cNvPr>
          <p:cNvSpPr txBox="1"/>
          <p:nvPr/>
        </p:nvSpPr>
        <p:spPr>
          <a:xfrm>
            <a:off x="9218477" y="192552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JAD</a:t>
            </a:r>
            <a:r>
              <a:rPr lang="zh-CN" altLang="en-US" sz="2400" b="1" dirty="0">
                <a:solidFill>
                  <a:schemeClr val="bg1"/>
                </a:solidFill>
                <a:latin typeface="微软雅黑" panose="020B0503020204020204" pitchFamily="34" charset="-122"/>
                <a:ea typeface="微软雅黑" panose="020B0503020204020204" pitchFamily="34" charset="-122"/>
              </a:rPr>
              <a:t>会议</a:t>
            </a:r>
          </a:p>
        </p:txBody>
      </p:sp>
      <p:sp>
        <p:nvSpPr>
          <p:cNvPr id="22" name="椭圆 21">
            <a:extLst>
              <a:ext uri="{FF2B5EF4-FFF2-40B4-BE49-F238E27FC236}">
                <a16:creationId xmlns:a16="http://schemas.microsoft.com/office/drawing/2014/main" id="{FA650BAE-8256-469C-9CF6-5F5D99689DDE}"/>
              </a:ext>
            </a:extLst>
          </p:cNvPr>
          <p:cNvSpPr/>
          <p:nvPr/>
        </p:nvSpPr>
        <p:spPr>
          <a:xfrm>
            <a:off x="8120099"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12</a:t>
            </a:r>
            <a:endParaRPr lang="zh-CN" altLang="en-US" sz="2800" b="1" dirty="0"/>
          </a:p>
        </p:txBody>
      </p:sp>
      <p:sp>
        <p:nvSpPr>
          <p:cNvPr id="23" name="文本框 22">
            <a:extLst>
              <a:ext uri="{FF2B5EF4-FFF2-40B4-BE49-F238E27FC236}">
                <a16:creationId xmlns:a16="http://schemas.microsoft.com/office/drawing/2014/main" id="{8FD701C1-8805-4213-87F1-ED39A497B0C6}"/>
              </a:ext>
            </a:extLst>
          </p:cNvPr>
          <p:cNvSpPr txBox="1"/>
          <p:nvPr/>
        </p:nvSpPr>
        <p:spPr>
          <a:xfrm>
            <a:off x="9218477" y="283357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SRS</a:t>
            </a:r>
            <a:r>
              <a:rPr lang="zh-CN" altLang="en-US" sz="2400" b="1" dirty="0">
                <a:solidFill>
                  <a:schemeClr val="bg1"/>
                </a:solidFill>
                <a:latin typeface="微软雅黑" panose="020B0503020204020204" pitchFamily="34" charset="-122"/>
                <a:ea typeface="微软雅黑" panose="020B0503020204020204" pitchFamily="34" charset="-122"/>
              </a:rPr>
              <a:t>其他部分</a:t>
            </a:r>
          </a:p>
        </p:txBody>
      </p:sp>
      <p:sp>
        <p:nvSpPr>
          <p:cNvPr id="24" name="椭圆 23">
            <a:extLst>
              <a:ext uri="{FF2B5EF4-FFF2-40B4-BE49-F238E27FC236}">
                <a16:creationId xmlns:a16="http://schemas.microsoft.com/office/drawing/2014/main" id="{C74EC5BD-0127-47FA-86A8-749AF065FC51}"/>
              </a:ext>
            </a:extLst>
          </p:cNvPr>
          <p:cNvSpPr/>
          <p:nvPr/>
        </p:nvSpPr>
        <p:spPr>
          <a:xfrm>
            <a:off x="8120099" y="442540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14</a:t>
            </a:r>
            <a:endParaRPr lang="zh-CN" altLang="en-US" sz="2800" b="1" dirty="0"/>
          </a:p>
        </p:txBody>
      </p:sp>
      <p:sp>
        <p:nvSpPr>
          <p:cNvPr id="25" name="文本框 24">
            <a:extLst>
              <a:ext uri="{FF2B5EF4-FFF2-40B4-BE49-F238E27FC236}">
                <a16:creationId xmlns:a16="http://schemas.microsoft.com/office/drawing/2014/main" id="{215A9005-8A8B-49B6-8CB5-54B6C8512D70}"/>
              </a:ext>
            </a:extLst>
          </p:cNvPr>
          <p:cNvSpPr txBox="1"/>
          <p:nvPr/>
        </p:nvSpPr>
        <p:spPr>
          <a:xfrm>
            <a:off x="9218477" y="463607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需求变更</a:t>
            </a:r>
          </a:p>
        </p:txBody>
      </p:sp>
      <p:sp>
        <p:nvSpPr>
          <p:cNvPr id="26" name="椭圆 25">
            <a:extLst>
              <a:ext uri="{FF2B5EF4-FFF2-40B4-BE49-F238E27FC236}">
                <a16:creationId xmlns:a16="http://schemas.microsoft.com/office/drawing/2014/main" id="{AFA4F0A4-A41E-483D-A397-2C9DBCAB265E}"/>
              </a:ext>
            </a:extLst>
          </p:cNvPr>
          <p:cNvSpPr/>
          <p:nvPr/>
        </p:nvSpPr>
        <p:spPr>
          <a:xfrm>
            <a:off x="8120099"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13</a:t>
            </a:r>
            <a:endParaRPr lang="zh-CN" altLang="en-US" sz="2800" b="1" dirty="0"/>
          </a:p>
        </p:txBody>
      </p:sp>
      <p:sp>
        <p:nvSpPr>
          <p:cNvPr id="27" name="文本框 26">
            <a:extLst>
              <a:ext uri="{FF2B5EF4-FFF2-40B4-BE49-F238E27FC236}">
                <a16:creationId xmlns:a16="http://schemas.microsoft.com/office/drawing/2014/main" id="{C6BE3E72-46A0-47D0-9D66-F4A4FE10A5B9}"/>
              </a:ext>
            </a:extLst>
          </p:cNvPr>
          <p:cNvSpPr txBox="1"/>
          <p:nvPr/>
        </p:nvSpPr>
        <p:spPr>
          <a:xfrm>
            <a:off x="9218477" y="372802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需求管理</a:t>
            </a:r>
          </a:p>
        </p:txBody>
      </p:sp>
      <p:sp>
        <p:nvSpPr>
          <p:cNvPr id="28" name="椭圆 27">
            <a:extLst>
              <a:ext uri="{FF2B5EF4-FFF2-40B4-BE49-F238E27FC236}">
                <a16:creationId xmlns:a16="http://schemas.microsoft.com/office/drawing/2014/main" id="{C6F412F5-1CCB-497B-AB68-3BD9292990C5}"/>
              </a:ext>
            </a:extLst>
          </p:cNvPr>
          <p:cNvSpPr/>
          <p:nvPr/>
        </p:nvSpPr>
        <p:spPr>
          <a:xfrm>
            <a:off x="572829" y="53334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05</a:t>
            </a:r>
            <a:endParaRPr lang="zh-CN" altLang="en-US" sz="2800" b="1" dirty="0"/>
          </a:p>
        </p:txBody>
      </p:sp>
      <p:sp>
        <p:nvSpPr>
          <p:cNvPr id="29" name="文本框 28">
            <a:extLst>
              <a:ext uri="{FF2B5EF4-FFF2-40B4-BE49-F238E27FC236}">
                <a16:creationId xmlns:a16="http://schemas.microsoft.com/office/drawing/2014/main" id="{7DD32B76-418C-4B4D-BA04-103CC0E45E43}"/>
              </a:ext>
            </a:extLst>
          </p:cNvPr>
          <p:cNvSpPr txBox="1"/>
          <p:nvPr/>
        </p:nvSpPr>
        <p:spPr>
          <a:xfrm>
            <a:off x="1691709" y="55407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需求工程项目计划</a:t>
            </a:r>
          </a:p>
        </p:txBody>
      </p:sp>
      <p:sp>
        <p:nvSpPr>
          <p:cNvPr id="30" name="椭圆 29">
            <a:extLst>
              <a:ext uri="{FF2B5EF4-FFF2-40B4-BE49-F238E27FC236}">
                <a16:creationId xmlns:a16="http://schemas.microsoft.com/office/drawing/2014/main" id="{C26672A6-9D38-4688-BEF8-F88C0AC484A5}"/>
              </a:ext>
            </a:extLst>
          </p:cNvPr>
          <p:cNvSpPr/>
          <p:nvPr/>
        </p:nvSpPr>
        <p:spPr>
          <a:xfrm>
            <a:off x="4356715" y="534016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10</a:t>
            </a:r>
            <a:endParaRPr lang="zh-CN" altLang="en-US" sz="2800" b="1" dirty="0"/>
          </a:p>
        </p:txBody>
      </p:sp>
      <p:sp>
        <p:nvSpPr>
          <p:cNvPr id="31" name="文本框 30">
            <a:extLst>
              <a:ext uri="{FF2B5EF4-FFF2-40B4-BE49-F238E27FC236}">
                <a16:creationId xmlns:a16="http://schemas.microsoft.com/office/drawing/2014/main" id="{DAC53A76-E008-44E3-B7F2-7088E3082B1D}"/>
              </a:ext>
            </a:extLst>
          </p:cNvPr>
          <p:cNvSpPr txBox="1"/>
          <p:nvPr/>
        </p:nvSpPr>
        <p:spPr>
          <a:xfrm>
            <a:off x="5475595" y="55474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需求优先级</a:t>
            </a:r>
          </a:p>
        </p:txBody>
      </p:sp>
      <p:sp>
        <p:nvSpPr>
          <p:cNvPr id="32" name="椭圆 31">
            <a:extLst>
              <a:ext uri="{FF2B5EF4-FFF2-40B4-BE49-F238E27FC236}">
                <a16:creationId xmlns:a16="http://schemas.microsoft.com/office/drawing/2014/main" id="{667007D2-633D-49E2-8038-561B88BA68F8}"/>
              </a:ext>
            </a:extLst>
          </p:cNvPr>
          <p:cNvSpPr/>
          <p:nvPr/>
        </p:nvSpPr>
        <p:spPr>
          <a:xfrm>
            <a:off x="8120099" y="53334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15</a:t>
            </a:r>
            <a:endParaRPr lang="zh-CN" altLang="en-US" sz="2800" b="1" dirty="0"/>
          </a:p>
        </p:txBody>
      </p:sp>
      <p:sp>
        <p:nvSpPr>
          <p:cNvPr id="33" name="文本框 32">
            <a:extLst>
              <a:ext uri="{FF2B5EF4-FFF2-40B4-BE49-F238E27FC236}">
                <a16:creationId xmlns:a16="http://schemas.microsoft.com/office/drawing/2014/main" id="{DF355F19-142E-4696-83B4-F31D2FE46854}"/>
              </a:ext>
            </a:extLst>
          </p:cNvPr>
          <p:cNvSpPr txBox="1"/>
          <p:nvPr/>
        </p:nvSpPr>
        <p:spPr>
          <a:xfrm>
            <a:off x="9238979" y="55407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后续文档</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683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5</a:t>
            </a:r>
            <a:endParaRPr lang="zh-CN" altLang="en-US" sz="50000" dirty="0">
              <a:solidFill>
                <a:schemeClr val="bg1"/>
              </a:solidFill>
            </a:endParaRPr>
          </a:p>
        </p:txBody>
      </p:sp>
      <p:sp>
        <p:nvSpPr>
          <p:cNvPr id="4" name="矩形 3"/>
          <p:cNvSpPr/>
          <p:nvPr/>
        </p:nvSpPr>
        <p:spPr>
          <a:xfrm>
            <a:off x="6197850" y="2921169"/>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需求项目计划</a:t>
            </a:r>
          </a:p>
        </p:txBody>
      </p:sp>
    </p:spTree>
    <p:extLst>
      <p:ext uri="{BB962C8B-B14F-4D97-AF65-F5344CB8AC3E}">
        <p14:creationId xmlns:p14="http://schemas.microsoft.com/office/powerpoint/2010/main" val="3906356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范围管理计划：</a:t>
            </a:r>
          </a:p>
        </p:txBody>
      </p:sp>
      <p:pic>
        <p:nvPicPr>
          <p:cNvPr id="5" name="图片 4">
            <a:extLst>
              <a:ext uri="{FF2B5EF4-FFF2-40B4-BE49-F238E27FC236}">
                <a16:creationId xmlns:a16="http://schemas.microsoft.com/office/drawing/2014/main" id="{9A3E9B27-CC7F-4F4D-89B0-1F652B60C6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2247" y="1133062"/>
            <a:ext cx="11859885" cy="5195332"/>
          </a:xfrm>
          <a:prstGeom prst="rect">
            <a:avLst/>
          </a:prstGeom>
        </p:spPr>
      </p:pic>
    </p:spTree>
    <p:extLst>
      <p:ext uri="{BB962C8B-B14F-4D97-AF65-F5344CB8AC3E}">
        <p14:creationId xmlns:p14="http://schemas.microsoft.com/office/powerpoint/2010/main" val="2962373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113282" y="427508"/>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进度管理计划：</a:t>
            </a:r>
          </a:p>
        </p:txBody>
      </p:sp>
      <p:graphicFrame>
        <p:nvGraphicFramePr>
          <p:cNvPr id="6" name="表格 5">
            <a:extLst>
              <a:ext uri="{FF2B5EF4-FFF2-40B4-BE49-F238E27FC236}">
                <a16:creationId xmlns:a16="http://schemas.microsoft.com/office/drawing/2014/main" id="{309E365D-B5F8-4493-B6BA-4CBDF1037A62}"/>
              </a:ext>
            </a:extLst>
          </p:cNvPr>
          <p:cNvGraphicFramePr>
            <a:graphicFrameLocks noGrp="1"/>
          </p:cNvGraphicFramePr>
          <p:nvPr>
            <p:extLst>
              <p:ext uri="{D42A27DB-BD31-4B8C-83A1-F6EECF244321}">
                <p14:modId xmlns:p14="http://schemas.microsoft.com/office/powerpoint/2010/main" val="1131445825"/>
              </p:ext>
            </p:extLst>
          </p:nvPr>
        </p:nvGraphicFramePr>
        <p:xfrm>
          <a:off x="1641905" y="1341782"/>
          <a:ext cx="8492374" cy="4404541"/>
        </p:xfrm>
        <a:graphic>
          <a:graphicData uri="http://schemas.openxmlformats.org/drawingml/2006/table">
            <a:tbl>
              <a:tblPr firstRow="1" firstCol="1" bandRow="1">
                <a:tableStyleId>{5C22544A-7EE6-4342-B048-85BDC9FD1C3A}</a:tableStyleId>
              </a:tblPr>
              <a:tblGrid>
                <a:gridCol w="1713854">
                  <a:extLst>
                    <a:ext uri="{9D8B030D-6E8A-4147-A177-3AD203B41FA5}">
                      <a16:colId xmlns:a16="http://schemas.microsoft.com/office/drawing/2014/main" val="4154866040"/>
                    </a:ext>
                  </a:extLst>
                </a:gridCol>
                <a:gridCol w="2459115">
                  <a:extLst>
                    <a:ext uri="{9D8B030D-6E8A-4147-A177-3AD203B41FA5}">
                      <a16:colId xmlns:a16="http://schemas.microsoft.com/office/drawing/2014/main" val="3978263403"/>
                    </a:ext>
                  </a:extLst>
                </a:gridCol>
                <a:gridCol w="4319405">
                  <a:extLst>
                    <a:ext uri="{9D8B030D-6E8A-4147-A177-3AD203B41FA5}">
                      <a16:colId xmlns:a16="http://schemas.microsoft.com/office/drawing/2014/main" val="2480716140"/>
                    </a:ext>
                  </a:extLst>
                </a:gridCol>
              </a:tblGrid>
              <a:tr h="448056">
                <a:tc>
                  <a:txBody>
                    <a:bodyPr/>
                    <a:lstStyle/>
                    <a:p>
                      <a:pPr algn="l">
                        <a:spcAft>
                          <a:spcPts val="0"/>
                        </a:spcAft>
                      </a:pPr>
                      <a:r>
                        <a:rPr lang="zh-CN" sz="2400" b="1" kern="100">
                          <a:effectLst/>
                        </a:rPr>
                        <a:t>开始时间</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a:effectLst/>
                        </a:rPr>
                        <a:t>结束时间</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dirty="0">
                          <a:effectLst/>
                        </a:rPr>
                        <a:t>内容</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1781477730"/>
                  </a:ext>
                </a:extLst>
              </a:tr>
              <a:tr h="791297">
                <a:tc>
                  <a:txBody>
                    <a:bodyPr/>
                    <a:lstStyle/>
                    <a:p>
                      <a:pPr algn="l">
                        <a:spcAft>
                          <a:spcPts val="0"/>
                        </a:spcAft>
                      </a:pPr>
                      <a:r>
                        <a:rPr lang="en-US" sz="2400" b="1" kern="100" dirty="0">
                          <a:effectLst/>
                        </a:rPr>
                        <a:t>2018/09/26</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en-US" sz="2400" b="1" kern="100" dirty="0">
                          <a:effectLst/>
                        </a:rPr>
                        <a:t>2018/11/30</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dirty="0">
                          <a:effectLst/>
                        </a:rPr>
                        <a:t>《软件需求工程项目计划》</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1762466766"/>
                  </a:ext>
                </a:extLst>
              </a:tr>
              <a:tr h="791297">
                <a:tc>
                  <a:txBody>
                    <a:bodyPr/>
                    <a:lstStyle/>
                    <a:p>
                      <a:pPr algn="l">
                        <a:spcAft>
                          <a:spcPts val="0"/>
                        </a:spcAft>
                      </a:pPr>
                      <a:r>
                        <a:rPr lang="en-US" sz="2400" b="1" kern="100">
                          <a:effectLst/>
                        </a:rPr>
                        <a:t>2018/10/19</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en-US" sz="2400" b="1" kern="100" dirty="0">
                          <a:effectLst/>
                        </a:rPr>
                        <a:t>2018/10/21</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dirty="0">
                          <a:effectLst/>
                        </a:rPr>
                        <a:t>《项目章程》</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2968170440"/>
                  </a:ext>
                </a:extLst>
              </a:tr>
              <a:tr h="791297">
                <a:tc>
                  <a:txBody>
                    <a:bodyPr/>
                    <a:lstStyle/>
                    <a:p>
                      <a:pPr algn="l">
                        <a:spcAft>
                          <a:spcPts val="0"/>
                        </a:spcAft>
                      </a:pPr>
                      <a:r>
                        <a:rPr lang="en-US" sz="2400" b="1" kern="100">
                          <a:effectLst/>
                        </a:rPr>
                        <a:t>2018/11/21</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en-US" sz="2400" b="1" kern="100" dirty="0">
                          <a:solidFill>
                            <a:schemeClr val="dk1"/>
                          </a:solidFill>
                          <a:effectLst/>
                          <a:latin typeface="+mn-lt"/>
                          <a:ea typeface="+mn-ea"/>
                          <a:cs typeface="+mn-cs"/>
                        </a:rPr>
                        <a:t>2019/1/12</a:t>
                      </a:r>
                      <a:endParaRPr lang="zh-CN" altLang="en-US" sz="2400" b="1" kern="100" dirty="0">
                        <a:solidFill>
                          <a:schemeClr val="dk1"/>
                        </a:solidFill>
                        <a:effectLst/>
                        <a:latin typeface="+mn-lt"/>
                        <a:ea typeface="+mn-ea"/>
                        <a:cs typeface="+mn-cs"/>
                      </a:endParaRPr>
                    </a:p>
                  </a:txBody>
                  <a:tcPr marL="79305" marR="79305" marT="11015" marB="0"/>
                </a:tc>
                <a:tc>
                  <a:txBody>
                    <a:bodyPr/>
                    <a:lstStyle/>
                    <a:p>
                      <a:pPr algn="l">
                        <a:spcAft>
                          <a:spcPts val="0"/>
                        </a:spcAft>
                      </a:pPr>
                      <a:r>
                        <a:rPr lang="zh-CN" sz="2400" b="1" kern="100">
                          <a:effectLst/>
                        </a:rPr>
                        <a:t>《需求规格说明书》</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90656962"/>
                  </a:ext>
                </a:extLst>
              </a:tr>
              <a:tr h="791297">
                <a:tc>
                  <a:txBody>
                    <a:bodyPr/>
                    <a:lstStyle/>
                    <a:p>
                      <a:pPr algn="l">
                        <a:spcAft>
                          <a:spcPts val="0"/>
                        </a:spcAft>
                      </a:pPr>
                      <a:r>
                        <a:rPr lang="en-US" sz="2400" b="1" kern="100" dirty="0">
                          <a:effectLst/>
                        </a:rPr>
                        <a:t>2019/1/6</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marL="0" algn="l" defTabSz="914400" rtl="0" eaLnBrk="1" latinLnBrk="0" hangingPunct="1">
                        <a:spcAft>
                          <a:spcPts val="0"/>
                        </a:spcAft>
                      </a:pPr>
                      <a:r>
                        <a:rPr lang="en-US" altLang="zh-CN" sz="2400" b="1" kern="100" dirty="0">
                          <a:solidFill>
                            <a:schemeClr val="dk1"/>
                          </a:solidFill>
                          <a:effectLst/>
                          <a:latin typeface="+mn-lt"/>
                          <a:ea typeface="+mn-ea"/>
                          <a:cs typeface="+mn-cs"/>
                        </a:rPr>
                        <a:t>2019/1/11</a:t>
                      </a:r>
                      <a:endParaRPr lang="zh-CN" altLang="en-US" sz="2400" b="1" kern="100" dirty="0">
                        <a:solidFill>
                          <a:schemeClr val="dk1"/>
                        </a:solidFill>
                        <a:effectLst/>
                        <a:latin typeface="+mn-lt"/>
                        <a:ea typeface="+mn-ea"/>
                        <a:cs typeface="+mn-cs"/>
                      </a:endParaRPr>
                    </a:p>
                  </a:txBody>
                  <a:tcPr marL="79305" marR="79305" marT="11015" marB="0"/>
                </a:tc>
                <a:tc>
                  <a:txBody>
                    <a:bodyPr/>
                    <a:lstStyle/>
                    <a:p>
                      <a:pPr algn="l">
                        <a:spcAft>
                          <a:spcPts val="0"/>
                        </a:spcAft>
                      </a:pPr>
                      <a:r>
                        <a:rPr lang="zh-CN" sz="2400" b="1" kern="100" dirty="0">
                          <a:effectLst/>
                        </a:rPr>
                        <a:t>《软件需求变更文档》</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1430223785"/>
                  </a:ext>
                </a:extLst>
              </a:tr>
              <a:tr h="791297">
                <a:tc>
                  <a:txBody>
                    <a:bodyPr/>
                    <a:lstStyle/>
                    <a:p>
                      <a:pPr algn="l">
                        <a:spcAft>
                          <a:spcPts val="0"/>
                        </a:spcAft>
                      </a:pPr>
                      <a:r>
                        <a:rPr lang="en-US" sz="2400" b="1" kern="100" dirty="0">
                          <a:effectLst/>
                        </a:rPr>
                        <a:t>2019/1/12</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en-US" sz="2400" b="1" kern="100" dirty="0">
                          <a:effectLst/>
                        </a:rPr>
                        <a:t>2019/01/16</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dirty="0">
                          <a:effectLst/>
                        </a:rPr>
                        <a:t>《项目总结报告》</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2767248731"/>
                  </a:ext>
                </a:extLst>
              </a:tr>
            </a:tbl>
          </a:graphicData>
        </a:graphic>
      </p:graphicFrame>
    </p:spTree>
    <p:extLst>
      <p:ext uri="{BB962C8B-B14F-4D97-AF65-F5344CB8AC3E}">
        <p14:creationId xmlns:p14="http://schemas.microsoft.com/office/powerpoint/2010/main" val="630035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进度管理计划：</a:t>
            </a:r>
          </a:p>
        </p:txBody>
      </p:sp>
      <p:pic>
        <p:nvPicPr>
          <p:cNvPr id="5" name="图片 4">
            <a:extLst>
              <a:ext uri="{FF2B5EF4-FFF2-40B4-BE49-F238E27FC236}">
                <a16:creationId xmlns:a16="http://schemas.microsoft.com/office/drawing/2014/main" id="{C8721D2C-825E-4160-9CCB-A4724FE86EBC}"/>
              </a:ext>
            </a:extLst>
          </p:cNvPr>
          <p:cNvPicPr/>
          <p:nvPr/>
        </p:nvPicPr>
        <p:blipFill>
          <a:blip r:embed="rId2"/>
          <a:stretch>
            <a:fillRect/>
          </a:stretch>
        </p:blipFill>
        <p:spPr>
          <a:xfrm>
            <a:off x="1398494" y="1972235"/>
            <a:ext cx="10630284" cy="4256192"/>
          </a:xfrm>
          <a:prstGeom prst="rect">
            <a:avLst/>
          </a:prstGeom>
        </p:spPr>
      </p:pic>
    </p:spTree>
    <p:extLst>
      <p:ext uri="{BB962C8B-B14F-4D97-AF65-F5344CB8AC3E}">
        <p14:creationId xmlns:p14="http://schemas.microsoft.com/office/powerpoint/2010/main" val="971092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进度管理计划：</a:t>
            </a:r>
          </a:p>
        </p:txBody>
      </p:sp>
      <p:pic>
        <p:nvPicPr>
          <p:cNvPr id="6" name="图片 5">
            <a:extLst>
              <a:ext uri="{FF2B5EF4-FFF2-40B4-BE49-F238E27FC236}">
                <a16:creationId xmlns:a16="http://schemas.microsoft.com/office/drawing/2014/main" id="{C3D01CBA-596F-4B0B-BD02-9F12B297DC37}"/>
              </a:ext>
            </a:extLst>
          </p:cNvPr>
          <p:cNvPicPr/>
          <p:nvPr/>
        </p:nvPicPr>
        <p:blipFill>
          <a:blip r:embed="rId2"/>
          <a:stretch>
            <a:fillRect/>
          </a:stretch>
        </p:blipFill>
        <p:spPr>
          <a:xfrm>
            <a:off x="1712259" y="2054096"/>
            <a:ext cx="10414912" cy="4655151"/>
          </a:xfrm>
          <a:prstGeom prst="rect">
            <a:avLst/>
          </a:prstGeom>
        </p:spPr>
      </p:pic>
      <p:sp>
        <p:nvSpPr>
          <p:cNvPr id="7" name="矩形 6">
            <a:extLst>
              <a:ext uri="{FF2B5EF4-FFF2-40B4-BE49-F238E27FC236}">
                <a16:creationId xmlns:a16="http://schemas.microsoft.com/office/drawing/2014/main" id="{3621624F-71F8-4607-8C3B-AA1B08021F85}"/>
              </a:ext>
            </a:extLst>
          </p:cNvPr>
          <p:cNvSpPr/>
          <p:nvPr/>
        </p:nvSpPr>
        <p:spPr>
          <a:xfrm>
            <a:off x="5747049" y="1508338"/>
            <a:ext cx="4245073" cy="506742"/>
          </a:xfrm>
          <a:prstGeom prst="rect">
            <a:avLst/>
          </a:prstGeom>
        </p:spPr>
        <p:txBody>
          <a:bodyPr wrap="none">
            <a:spAutoFit/>
          </a:bodyPr>
          <a:lstStyle/>
          <a:p>
            <a:pPr algn="just">
              <a:lnSpc>
                <a:spcPct val="173000"/>
              </a:lnSpc>
              <a:spcBef>
                <a:spcPts val="1300"/>
              </a:spcBef>
              <a:spcAft>
                <a:spcPts val="1300"/>
              </a:spcAft>
            </a:pPr>
            <a:r>
              <a:rPr lang="zh-CN" altLang="en-US" dirty="0"/>
              <a:t>甘特图</a:t>
            </a:r>
            <a:r>
              <a:rPr lang="zh-CN" altLang="zh-CN" dirty="0"/>
              <a:t>详见</a:t>
            </a:r>
            <a:r>
              <a:rPr lang="en-US" altLang="zh-CN" dirty="0"/>
              <a:t>RPD2018-G10-</a:t>
            </a:r>
            <a:r>
              <a:rPr lang="zh-CN" altLang="zh-CN" dirty="0"/>
              <a:t>甘特图</a:t>
            </a:r>
            <a:r>
              <a:rPr lang="en-US" altLang="zh-CN" dirty="0"/>
              <a:t>.</a:t>
            </a:r>
            <a:r>
              <a:rPr lang="en-US" altLang="zh-CN" dirty="0" err="1"/>
              <a:t>mpp</a:t>
            </a:r>
            <a:endParaRPr lang="zh-CN" altLang="zh-CN" dirty="0"/>
          </a:p>
        </p:txBody>
      </p:sp>
    </p:spTree>
    <p:extLst>
      <p:ext uri="{BB962C8B-B14F-4D97-AF65-F5344CB8AC3E}">
        <p14:creationId xmlns:p14="http://schemas.microsoft.com/office/powerpoint/2010/main" val="4167367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0" y="320380"/>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6" name="矩形 5">
            <a:extLst>
              <a:ext uri="{FF2B5EF4-FFF2-40B4-BE49-F238E27FC236}">
                <a16:creationId xmlns:a16="http://schemas.microsoft.com/office/drawing/2014/main" id="{FE8774C4-F72A-4008-8A09-28E7D6B3734B}"/>
              </a:ext>
            </a:extLst>
          </p:cNvPr>
          <p:cNvSpPr/>
          <p:nvPr/>
        </p:nvSpPr>
        <p:spPr>
          <a:xfrm>
            <a:off x="4730390" y="1269267"/>
            <a:ext cx="1467068" cy="400110"/>
          </a:xfrm>
          <a:prstGeom prst="rect">
            <a:avLst/>
          </a:prstGeom>
        </p:spPr>
        <p:txBody>
          <a:bodyPr wrap="none">
            <a:spAutoFit/>
          </a:bodyPr>
          <a:lstStyle/>
          <a:p>
            <a:r>
              <a:rPr lang="zh-CN" altLang="zh-CN" sz="2000" b="1" kern="100" dirty="0">
                <a:latin typeface="+mn-ea"/>
                <a:cs typeface="Times New Roman" panose="02020603050405020304" pitchFamily="18" charset="0"/>
              </a:rPr>
              <a:t>干系人手册</a:t>
            </a:r>
            <a:endParaRPr lang="zh-CN" altLang="en-US" sz="2000" b="1" dirty="0">
              <a:latin typeface="+mn-ea"/>
            </a:endParaRPr>
          </a:p>
        </p:txBody>
      </p:sp>
      <p:graphicFrame>
        <p:nvGraphicFramePr>
          <p:cNvPr id="8" name="表格 7">
            <a:extLst>
              <a:ext uri="{FF2B5EF4-FFF2-40B4-BE49-F238E27FC236}">
                <a16:creationId xmlns:a16="http://schemas.microsoft.com/office/drawing/2014/main" id="{A24233D6-D16A-4C6D-8885-F1AAD5013B2C}"/>
              </a:ext>
            </a:extLst>
          </p:cNvPr>
          <p:cNvGraphicFramePr>
            <a:graphicFrameLocks noGrp="1"/>
          </p:cNvGraphicFramePr>
          <p:nvPr>
            <p:extLst>
              <p:ext uri="{D42A27DB-BD31-4B8C-83A1-F6EECF244321}">
                <p14:modId xmlns:p14="http://schemas.microsoft.com/office/powerpoint/2010/main" val="1711990422"/>
              </p:ext>
            </p:extLst>
          </p:nvPr>
        </p:nvGraphicFramePr>
        <p:xfrm>
          <a:off x="256760" y="1807332"/>
          <a:ext cx="11441597" cy="4202263"/>
        </p:xfrm>
        <a:graphic>
          <a:graphicData uri="http://schemas.openxmlformats.org/drawingml/2006/table">
            <a:tbl>
              <a:tblPr firstRow="1" firstCol="1" bandRow="1">
                <a:tableStyleId>{5C22544A-7EE6-4342-B048-85BDC9FD1C3A}</a:tableStyleId>
              </a:tblPr>
              <a:tblGrid>
                <a:gridCol w="1956669">
                  <a:extLst>
                    <a:ext uri="{9D8B030D-6E8A-4147-A177-3AD203B41FA5}">
                      <a16:colId xmlns:a16="http://schemas.microsoft.com/office/drawing/2014/main" val="1216094800"/>
                    </a:ext>
                  </a:extLst>
                </a:gridCol>
                <a:gridCol w="1926243">
                  <a:extLst>
                    <a:ext uri="{9D8B030D-6E8A-4147-A177-3AD203B41FA5}">
                      <a16:colId xmlns:a16="http://schemas.microsoft.com/office/drawing/2014/main" val="2837135702"/>
                    </a:ext>
                  </a:extLst>
                </a:gridCol>
                <a:gridCol w="2074865">
                  <a:extLst>
                    <a:ext uri="{9D8B030D-6E8A-4147-A177-3AD203B41FA5}">
                      <a16:colId xmlns:a16="http://schemas.microsoft.com/office/drawing/2014/main" val="2958692671"/>
                    </a:ext>
                  </a:extLst>
                </a:gridCol>
                <a:gridCol w="1630166">
                  <a:extLst>
                    <a:ext uri="{9D8B030D-6E8A-4147-A177-3AD203B41FA5}">
                      <a16:colId xmlns:a16="http://schemas.microsoft.com/office/drawing/2014/main" val="1771031752"/>
                    </a:ext>
                  </a:extLst>
                </a:gridCol>
                <a:gridCol w="3853654">
                  <a:extLst>
                    <a:ext uri="{9D8B030D-6E8A-4147-A177-3AD203B41FA5}">
                      <a16:colId xmlns:a16="http://schemas.microsoft.com/office/drawing/2014/main" val="1408314557"/>
                    </a:ext>
                  </a:extLst>
                </a:gridCol>
              </a:tblGrid>
              <a:tr h="317285">
                <a:tc>
                  <a:txBody>
                    <a:bodyPr/>
                    <a:lstStyle/>
                    <a:p>
                      <a:pPr algn="ctr">
                        <a:spcAft>
                          <a:spcPts val="0"/>
                        </a:spcAft>
                      </a:pPr>
                      <a:r>
                        <a:rPr lang="zh-CN" sz="2400" kern="100">
                          <a:effectLst/>
                        </a:rPr>
                        <a:t>积极干系人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400" kern="100">
                          <a:effectLst/>
                        </a:rPr>
                        <a:t>职位</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联系方式</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400" kern="100" dirty="0">
                          <a:effectLst/>
                        </a:rPr>
                        <a:t>所在地</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项目角色</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21711787"/>
                  </a:ext>
                </a:extLst>
              </a:tr>
              <a:tr h="536713">
                <a:tc>
                  <a:txBody>
                    <a:bodyPr/>
                    <a:lstStyle/>
                    <a:p>
                      <a:pPr algn="just">
                        <a:spcAft>
                          <a:spcPts val="0"/>
                        </a:spcAft>
                      </a:pPr>
                      <a:r>
                        <a:rPr lang="zh-CN" sz="2400" kern="100" dirty="0">
                          <a:effectLst/>
                        </a:rPr>
                        <a:t>夏昌灏</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17367073386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明德</a:t>
                      </a:r>
                      <a:r>
                        <a:rPr lang="en-US" sz="2400" kern="100">
                          <a:effectLst/>
                        </a:rPr>
                        <a:t>3-308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项目经理</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94814931"/>
                  </a:ext>
                </a:extLst>
              </a:tr>
              <a:tr h="327991">
                <a:tc>
                  <a:txBody>
                    <a:bodyPr/>
                    <a:lstStyle/>
                    <a:p>
                      <a:pPr algn="just">
                        <a:spcAft>
                          <a:spcPts val="0"/>
                        </a:spcAft>
                      </a:pPr>
                      <a:r>
                        <a:rPr lang="zh-CN" sz="2400" kern="100">
                          <a:effectLst/>
                        </a:rPr>
                        <a:t>黄浩峰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18967144915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弘毅</a:t>
                      </a:r>
                      <a:r>
                        <a:rPr lang="en-US" sz="2400" kern="100">
                          <a:effectLst/>
                        </a:rPr>
                        <a:t>1-611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2400" kern="100" dirty="0">
                          <a:effectLst/>
                        </a:rPr>
                        <a:t>项目</a:t>
                      </a:r>
                      <a:r>
                        <a:rPr lang="zh-CN" altLang="en-US" sz="2400" kern="100" dirty="0">
                          <a:effectLst/>
                        </a:rPr>
                        <a:t>成员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76334827"/>
                  </a:ext>
                </a:extLst>
              </a:tr>
              <a:tr h="89452">
                <a:tc>
                  <a:txBody>
                    <a:bodyPr/>
                    <a:lstStyle/>
                    <a:p>
                      <a:pPr algn="just">
                        <a:spcAft>
                          <a:spcPts val="0"/>
                        </a:spcAft>
                      </a:pPr>
                      <a:r>
                        <a:rPr lang="zh-CN" sz="2400" kern="100">
                          <a:effectLst/>
                        </a:rPr>
                        <a:t>叶忠杰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18806819300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明德</a:t>
                      </a:r>
                      <a:r>
                        <a:rPr lang="en-US" sz="2400" kern="100">
                          <a:effectLst/>
                        </a:rPr>
                        <a:t>3-309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2400" kern="100" dirty="0">
                          <a:effectLst/>
                        </a:rPr>
                        <a:t>项目</a:t>
                      </a:r>
                      <a:r>
                        <a:rPr lang="zh-CN" altLang="en-US" sz="2400" kern="100" dirty="0">
                          <a:effectLst/>
                        </a:rPr>
                        <a:t>成员</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61994957"/>
                  </a:ext>
                </a:extLst>
              </a:tr>
              <a:tr h="0">
                <a:tc>
                  <a:txBody>
                    <a:bodyPr/>
                    <a:lstStyle/>
                    <a:p>
                      <a:pPr algn="just">
                        <a:spcAft>
                          <a:spcPts val="0"/>
                        </a:spcAft>
                      </a:pPr>
                      <a:r>
                        <a:rPr lang="zh-CN" sz="2400" kern="100">
                          <a:effectLst/>
                        </a:rPr>
                        <a:t>吴荣欣</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13396717714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明德</a:t>
                      </a:r>
                      <a:r>
                        <a:rPr lang="en-US" sz="2400" kern="100">
                          <a:effectLst/>
                        </a:rPr>
                        <a:t>3-308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2400" kern="100" dirty="0">
                          <a:effectLst/>
                        </a:rPr>
                        <a:t>项目</a:t>
                      </a:r>
                      <a:r>
                        <a:rPr lang="zh-CN" altLang="en-US" sz="2400" kern="100" dirty="0">
                          <a:effectLst/>
                        </a:rPr>
                        <a:t>成员</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51303378"/>
                  </a:ext>
                </a:extLst>
              </a:tr>
              <a:tr h="0">
                <a:tc>
                  <a:txBody>
                    <a:bodyPr/>
                    <a:lstStyle/>
                    <a:p>
                      <a:pPr algn="just">
                        <a:spcAft>
                          <a:spcPts val="0"/>
                        </a:spcAft>
                      </a:pPr>
                      <a:r>
                        <a:rPr lang="zh-CN" sz="2400" kern="100">
                          <a:effectLst/>
                        </a:rPr>
                        <a:t>李俊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15988127765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弘毅</a:t>
                      </a:r>
                      <a:r>
                        <a:rPr lang="en-US" sz="2400" kern="100">
                          <a:effectLst/>
                        </a:rPr>
                        <a:t>1-611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2400" kern="100" dirty="0">
                          <a:effectLst/>
                        </a:rPr>
                        <a:t>项目</a:t>
                      </a:r>
                      <a:r>
                        <a:rPr lang="zh-CN" altLang="en-US" sz="2400" kern="100" dirty="0">
                          <a:effectLst/>
                        </a:rPr>
                        <a:t>成员</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29530605"/>
                  </a:ext>
                </a:extLst>
              </a:tr>
              <a:tr h="0">
                <a:tc>
                  <a:txBody>
                    <a:bodyPr/>
                    <a:lstStyle/>
                    <a:p>
                      <a:pPr algn="just">
                        <a:spcAft>
                          <a:spcPts val="0"/>
                        </a:spcAft>
                      </a:pPr>
                      <a:r>
                        <a:rPr lang="zh-CN" sz="2400" kern="100">
                          <a:effectLst/>
                        </a:rPr>
                        <a:t>杨枨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软件需求课程教师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u="none" strike="noStrike" kern="100" dirty="0">
                          <a:effectLst/>
                        </a:rPr>
                        <a:t>yangc@zucc.edu.cn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理</a:t>
                      </a:r>
                      <a:r>
                        <a:rPr lang="en-US" sz="2400" kern="100">
                          <a:effectLst/>
                        </a:rPr>
                        <a:t>4-506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项目发起人、客户（用户）代表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21978266"/>
                  </a:ext>
                </a:extLst>
              </a:tr>
              <a:tr h="1105230">
                <a:tc>
                  <a:txBody>
                    <a:bodyPr/>
                    <a:lstStyle/>
                    <a:p>
                      <a:pPr algn="just">
                        <a:spcAft>
                          <a:spcPts val="0"/>
                        </a:spcAft>
                      </a:pPr>
                      <a:r>
                        <a:rPr lang="zh-CN" sz="2400" kern="100">
                          <a:effectLst/>
                        </a:rPr>
                        <a:t>侯宏仑</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项目管理课程教师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ubilabs@zucc.edu.cn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理</a:t>
                      </a:r>
                      <a:r>
                        <a:rPr lang="en-US" sz="2400" kern="100">
                          <a:effectLst/>
                        </a:rPr>
                        <a:t>4-501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项目发起人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95930233"/>
                  </a:ext>
                </a:extLst>
              </a:tr>
            </a:tbl>
          </a:graphicData>
        </a:graphic>
      </p:graphicFrame>
    </p:spTree>
    <p:extLst>
      <p:ext uri="{BB962C8B-B14F-4D97-AF65-F5344CB8AC3E}">
        <p14:creationId xmlns:p14="http://schemas.microsoft.com/office/powerpoint/2010/main" val="2385523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441745" y="1469322"/>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7" name="Rectangle 1">
            <a:extLst>
              <a:ext uri="{FF2B5EF4-FFF2-40B4-BE49-F238E27FC236}">
                <a16:creationId xmlns:a16="http://schemas.microsoft.com/office/drawing/2014/main" id="{8DFBE01D-B154-462D-8EF0-3E105E8E8CE4}"/>
              </a:ext>
            </a:extLst>
          </p:cNvPr>
          <p:cNvSpPr>
            <a:spLocks noChangeArrowheads="1"/>
          </p:cNvSpPr>
          <p:nvPr/>
        </p:nvSpPr>
        <p:spPr bwMode="auto">
          <a:xfrm>
            <a:off x="3246258" y="1531573"/>
            <a:ext cx="6058069"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55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55600"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bmk="_Toc17110">
                <a:ln>
                  <a:noFill/>
                </a:ln>
                <a:solidFill>
                  <a:srgbClr val="000000"/>
                </a:solidFill>
                <a:effectLst/>
                <a:latin typeface="+mn-ea"/>
                <a:cs typeface="Times New Roman" panose="02020603050405020304" pitchFamily="18" charset="0"/>
              </a:rPr>
              <a:t>开发者与客户沟通计划</a:t>
            </a:r>
            <a:endParaRPr kumimoji="0" lang="zh-CN" altLang="en-US" sz="24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客户：杨枨老师</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侯宏仑老师</a:t>
            </a:r>
            <a:endParaRPr kumimoji="0" lang="zh-CN" altLang="en-US" sz="20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沟通人：</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G10</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全组成员</a:t>
            </a:r>
            <a:endParaRPr kumimoji="0" lang="zh-CN" altLang="en-US" sz="20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沟通途径：</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1.</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正式沟通：电子邮件发出邀请面谈</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          2.</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非正式沟通：邮件或者微信沟通。</a:t>
            </a:r>
            <a:endParaRPr kumimoji="0" lang="zh-CN" altLang="en-US" sz="20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          </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3.</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非正式沟通提交作业：邮箱发送。</a:t>
            </a:r>
            <a:endParaRPr kumimoji="0" lang="zh-CN" altLang="en-US" sz="2000" i="0" u="none" strike="noStrike" cap="none" normalizeH="0" baseline="0" dirty="0">
              <a:ln>
                <a:noFill/>
              </a:ln>
              <a:solidFill>
                <a:schemeClr val="tx1"/>
              </a:solidFill>
              <a:effectLst/>
              <a:latin typeface="+mn-ea"/>
            </a:endParaRPr>
          </a:p>
        </p:txBody>
      </p:sp>
      <p:graphicFrame>
        <p:nvGraphicFramePr>
          <p:cNvPr id="9" name="表格 8">
            <a:extLst>
              <a:ext uri="{FF2B5EF4-FFF2-40B4-BE49-F238E27FC236}">
                <a16:creationId xmlns:a16="http://schemas.microsoft.com/office/drawing/2014/main" id="{11128843-9BE2-4630-9EBF-E82342BA8E15}"/>
              </a:ext>
            </a:extLst>
          </p:cNvPr>
          <p:cNvGraphicFramePr>
            <a:graphicFrameLocks noGrp="1"/>
          </p:cNvGraphicFramePr>
          <p:nvPr>
            <p:extLst>
              <p:ext uri="{D42A27DB-BD31-4B8C-83A1-F6EECF244321}">
                <p14:modId xmlns:p14="http://schemas.microsoft.com/office/powerpoint/2010/main" val="2412385171"/>
              </p:ext>
            </p:extLst>
          </p:nvPr>
        </p:nvGraphicFramePr>
        <p:xfrm>
          <a:off x="649357" y="3532121"/>
          <a:ext cx="10893285" cy="2863472"/>
        </p:xfrm>
        <a:graphic>
          <a:graphicData uri="http://schemas.openxmlformats.org/drawingml/2006/table">
            <a:tbl>
              <a:tblPr firstRow="1" firstCol="1" bandRow="1">
                <a:tableStyleId>{5C22544A-7EE6-4342-B048-85BDC9FD1C3A}</a:tableStyleId>
              </a:tblPr>
              <a:tblGrid>
                <a:gridCol w="1437136">
                  <a:extLst>
                    <a:ext uri="{9D8B030D-6E8A-4147-A177-3AD203B41FA5}">
                      <a16:colId xmlns:a16="http://schemas.microsoft.com/office/drawing/2014/main" val="4233166000"/>
                    </a:ext>
                  </a:extLst>
                </a:gridCol>
                <a:gridCol w="1442789">
                  <a:extLst>
                    <a:ext uri="{9D8B030D-6E8A-4147-A177-3AD203B41FA5}">
                      <a16:colId xmlns:a16="http://schemas.microsoft.com/office/drawing/2014/main" val="3411563681"/>
                    </a:ext>
                  </a:extLst>
                </a:gridCol>
                <a:gridCol w="1008181">
                  <a:extLst>
                    <a:ext uri="{9D8B030D-6E8A-4147-A177-3AD203B41FA5}">
                      <a16:colId xmlns:a16="http://schemas.microsoft.com/office/drawing/2014/main" val="472765354"/>
                    </a:ext>
                  </a:extLst>
                </a:gridCol>
                <a:gridCol w="1487080">
                  <a:extLst>
                    <a:ext uri="{9D8B030D-6E8A-4147-A177-3AD203B41FA5}">
                      <a16:colId xmlns:a16="http://schemas.microsoft.com/office/drawing/2014/main" val="3634674157"/>
                    </a:ext>
                  </a:extLst>
                </a:gridCol>
                <a:gridCol w="1412259">
                  <a:extLst>
                    <a:ext uri="{9D8B030D-6E8A-4147-A177-3AD203B41FA5}">
                      <a16:colId xmlns:a16="http://schemas.microsoft.com/office/drawing/2014/main" val="2853897694"/>
                    </a:ext>
                  </a:extLst>
                </a:gridCol>
                <a:gridCol w="1221393">
                  <a:extLst>
                    <a:ext uri="{9D8B030D-6E8A-4147-A177-3AD203B41FA5}">
                      <a16:colId xmlns:a16="http://schemas.microsoft.com/office/drawing/2014/main" val="812231066"/>
                    </a:ext>
                  </a:extLst>
                </a:gridCol>
                <a:gridCol w="1088726">
                  <a:extLst>
                    <a:ext uri="{9D8B030D-6E8A-4147-A177-3AD203B41FA5}">
                      <a16:colId xmlns:a16="http://schemas.microsoft.com/office/drawing/2014/main" val="3274940124"/>
                    </a:ext>
                  </a:extLst>
                </a:gridCol>
                <a:gridCol w="1795721">
                  <a:extLst>
                    <a:ext uri="{9D8B030D-6E8A-4147-A177-3AD203B41FA5}">
                      <a16:colId xmlns:a16="http://schemas.microsoft.com/office/drawing/2014/main" val="3494934345"/>
                    </a:ext>
                  </a:extLst>
                </a:gridCol>
              </a:tblGrid>
              <a:tr h="627396">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沟通方式</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47666073"/>
                  </a:ext>
                </a:extLst>
              </a:tr>
              <a:tr h="2131952">
                <a:tc>
                  <a:txBody>
                    <a:bodyPr/>
                    <a:lstStyle/>
                    <a:p>
                      <a:pPr algn="just">
                        <a:spcAft>
                          <a:spcPts val="0"/>
                        </a:spcAft>
                      </a:pPr>
                      <a:r>
                        <a:rPr lang="zh-CN" sz="2400" kern="100">
                          <a:effectLst/>
                        </a:rPr>
                        <a:t>需求访谈</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座谈开会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理四</a:t>
                      </a:r>
                      <a:r>
                        <a:rPr lang="en-US" sz="2400" kern="100">
                          <a:effectLst/>
                        </a:rPr>
                        <a:t>506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由项目经理与项目下达者约定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全体组员、项目下达者</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会议</a:t>
                      </a:r>
                      <a:r>
                        <a:rPr lang="zh-CN" altLang="en-US" sz="2400" kern="100" dirty="0">
                          <a:effectLst/>
                        </a:rPr>
                        <a:t>总结</a:t>
                      </a:r>
                      <a:r>
                        <a:rPr lang="en-US" sz="2400" kern="100" dirty="0">
                          <a:effectLst/>
                        </a:rPr>
                        <a:t>/</a:t>
                      </a:r>
                      <a:r>
                        <a:rPr lang="zh-CN" sz="2400" kern="100" dirty="0">
                          <a:effectLst/>
                        </a:rPr>
                        <a:t>录音文件</a:t>
                      </a:r>
                      <a:r>
                        <a:rPr lang="en-US" altLang="zh-CN" sz="2400" kern="100" dirty="0">
                          <a:effectLst/>
                        </a:rPr>
                        <a:t>/</a:t>
                      </a:r>
                      <a:r>
                        <a:rPr lang="zh-CN" altLang="en-US" sz="2400" kern="100" dirty="0">
                          <a:solidFill>
                            <a:schemeClr val="dk1"/>
                          </a:solidFill>
                          <a:effectLst/>
                          <a:latin typeface="+mn-lt"/>
                          <a:ea typeface="+mn-ea"/>
                          <a:cs typeface="+mn-cs"/>
                        </a:rPr>
                        <a:t>愿景与范围文档</a:t>
                      </a:r>
                    </a:p>
                  </a:txBody>
                  <a:tcPr marL="68580" marR="68580" marT="0" marB="0"/>
                </a:tc>
                <a:tc>
                  <a:txBody>
                    <a:bodyPr/>
                    <a:lstStyle/>
                    <a:p>
                      <a:pPr algn="just">
                        <a:spcAft>
                          <a:spcPts val="0"/>
                        </a:spcAft>
                      </a:pPr>
                      <a:r>
                        <a:rPr lang="zh-CN" sz="2400" kern="100">
                          <a:effectLst/>
                        </a:rPr>
                        <a:t>项目开发期</a:t>
                      </a:r>
                      <a:r>
                        <a:rPr lang="en-US" sz="2400" kern="100">
                          <a:effectLst/>
                        </a:rPr>
                        <a:t>3-5</a:t>
                      </a:r>
                      <a:r>
                        <a:rPr lang="zh-CN" sz="2400" kern="100">
                          <a:effectLst/>
                        </a:rPr>
                        <a:t>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获取客户的需求。</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24638929"/>
                  </a:ext>
                </a:extLst>
              </a:tr>
            </a:tbl>
          </a:graphicData>
        </a:graphic>
      </p:graphicFrame>
    </p:spTree>
    <p:extLst>
      <p:ext uri="{BB962C8B-B14F-4D97-AF65-F5344CB8AC3E}">
        <p14:creationId xmlns:p14="http://schemas.microsoft.com/office/powerpoint/2010/main" val="656986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441745" y="1469322"/>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6" name="Rectangle 1">
            <a:extLst>
              <a:ext uri="{FF2B5EF4-FFF2-40B4-BE49-F238E27FC236}">
                <a16:creationId xmlns:a16="http://schemas.microsoft.com/office/drawing/2014/main" id="{5539241C-258D-4F13-9329-493857A6D826}"/>
              </a:ext>
            </a:extLst>
          </p:cNvPr>
          <p:cNvSpPr>
            <a:spLocks noChangeArrowheads="1"/>
          </p:cNvSpPr>
          <p:nvPr/>
        </p:nvSpPr>
        <p:spPr bwMode="auto">
          <a:xfrm>
            <a:off x="3207786" y="1536011"/>
            <a:ext cx="6135013"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1591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15913"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a:ln>
                  <a:noFill/>
                </a:ln>
                <a:solidFill>
                  <a:srgbClr val="000000"/>
                </a:solidFill>
                <a:effectLst/>
                <a:latin typeface="+mn-ea"/>
                <a:cs typeface="Times New Roman" panose="02020603050405020304" pitchFamily="18" charset="0"/>
              </a:rPr>
              <a:t>开发者与用户沟通计划</a:t>
            </a:r>
            <a:endParaRPr kumimoji="0" lang="zh-CN" altLang="en-US" sz="2400" b="0" i="0" u="none" strike="noStrike" cap="none" normalizeH="0" baseline="0" dirty="0">
              <a:ln>
                <a:noFill/>
              </a:ln>
              <a:solidFill>
                <a:schemeClr val="tx1"/>
              </a:solidFill>
              <a:effectLst/>
              <a:latin typeface="+mn-ea"/>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用户：各类用户代表</a:t>
            </a:r>
            <a:endParaRPr kumimoji="0" lang="zh-CN" altLang="en-US" sz="2000" b="0" i="0" u="none" strike="noStrike" cap="none" normalizeH="0" baseline="0" dirty="0">
              <a:ln>
                <a:noFill/>
              </a:ln>
              <a:solidFill>
                <a:schemeClr val="tx1"/>
              </a:solidFill>
              <a:effectLst/>
              <a:latin typeface="+mn-ea"/>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沟通人：</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G10</a:t>
            </a: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全组成员</a:t>
            </a:r>
            <a:endParaRPr kumimoji="0" lang="zh-CN" altLang="en-US" sz="2000" b="0" i="0" u="none" strike="noStrike" cap="none" normalizeH="0" baseline="0" dirty="0">
              <a:ln>
                <a:noFill/>
              </a:ln>
              <a:solidFill>
                <a:schemeClr val="tx1"/>
              </a:solidFill>
              <a:effectLst/>
              <a:latin typeface="+mn-ea"/>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沟通途径：</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1.</a:t>
            </a: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正式沟通：电子邮件发出邀请面谈</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b="0" i="0" u="none" strike="noStrike" cap="none" normalizeH="0" baseline="0" dirty="0">
              <a:ln>
                <a:noFill/>
              </a:ln>
              <a:solidFill>
                <a:schemeClr val="tx1"/>
              </a:solidFill>
              <a:effectLst/>
              <a:latin typeface="+mn-ea"/>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        </a:t>
            </a:r>
            <a:r>
              <a:rPr lang="en-US" altLang="zh-CN" sz="2000" dirty="0">
                <a:latin typeface="+mn-ea"/>
                <a:cs typeface="Times New Roman" panose="02020603050405020304" pitchFamily="18" charset="0"/>
              </a:rPr>
              <a:t>  </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2.</a:t>
            </a: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非正式沟通：邮件或者微信沟通。</a:t>
            </a:r>
            <a:endParaRPr kumimoji="0" lang="zh-CN" altLang="en-US" sz="2000" b="0" i="0" u="none" strike="noStrike" cap="none" normalizeH="0" baseline="0" dirty="0">
              <a:ln>
                <a:noFill/>
              </a:ln>
              <a:solidFill>
                <a:schemeClr val="tx1"/>
              </a:solidFill>
              <a:effectLst/>
              <a:latin typeface="+mn-ea"/>
            </a:endParaRPr>
          </a:p>
        </p:txBody>
      </p:sp>
      <p:graphicFrame>
        <p:nvGraphicFramePr>
          <p:cNvPr id="8" name="表格 7">
            <a:extLst>
              <a:ext uri="{FF2B5EF4-FFF2-40B4-BE49-F238E27FC236}">
                <a16:creationId xmlns:a16="http://schemas.microsoft.com/office/drawing/2014/main" id="{579FC518-0331-450B-927B-86504E1C69B4}"/>
              </a:ext>
            </a:extLst>
          </p:cNvPr>
          <p:cNvGraphicFramePr>
            <a:graphicFrameLocks noGrp="1"/>
          </p:cNvGraphicFramePr>
          <p:nvPr>
            <p:extLst>
              <p:ext uri="{D42A27DB-BD31-4B8C-83A1-F6EECF244321}">
                <p14:modId xmlns:p14="http://schemas.microsoft.com/office/powerpoint/2010/main" val="2936680120"/>
              </p:ext>
            </p:extLst>
          </p:nvPr>
        </p:nvGraphicFramePr>
        <p:xfrm>
          <a:off x="859188" y="3429000"/>
          <a:ext cx="10274381" cy="2560320"/>
        </p:xfrm>
        <a:graphic>
          <a:graphicData uri="http://schemas.openxmlformats.org/drawingml/2006/table">
            <a:tbl>
              <a:tblPr firstRow="1" firstCol="1" bandRow="1">
                <a:tableStyleId>{5C22544A-7EE6-4342-B048-85BDC9FD1C3A}</a:tableStyleId>
              </a:tblPr>
              <a:tblGrid>
                <a:gridCol w="1355485">
                  <a:extLst>
                    <a:ext uri="{9D8B030D-6E8A-4147-A177-3AD203B41FA5}">
                      <a16:colId xmlns:a16="http://schemas.microsoft.com/office/drawing/2014/main" val="716059999"/>
                    </a:ext>
                  </a:extLst>
                </a:gridCol>
                <a:gridCol w="1360817">
                  <a:extLst>
                    <a:ext uri="{9D8B030D-6E8A-4147-A177-3AD203B41FA5}">
                      <a16:colId xmlns:a16="http://schemas.microsoft.com/office/drawing/2014/main" val="1454206368"/>
                    </a:ext>
                  </a:extLst>
                </a:gridCol>
                <a:gridCol w="1360817">
                  <a:extLst>
                    <a:ext uri="{9D8B030D-6E8A-4147-A177-3AD203B41FA5}">
                      <a16:colId xmlns:a16="http://schemas.microsoft.com/office/drawing/2014/main" val="3798574250"/>
                    </a:ext>
                  </a:extLst>
                </a:gridCol>
                <a:gridCol w="1359750">
                  <a:extLst>
                    <a:ext uri="{9D8B030D-6E8A-4147-A177-3AD203B41FA5}">
                      <a16:colId xmlns:a16="http://schemas.microsoft.com/office/drawing/2014/main" val="2662911395"/>
                    </a:ext>
                  </a:extLst>
                </a:gridCol>
                <a:gridCol w="1360817">
                  <a:extLst>
                    <a:ext uri="{9D8B030D-6E8A-4147-A177-3AD203B41FA5}">
                      <a16:colId xmlns:a16="http://schemas.microsoft.com/office/drawing/2014/main" val="827102753"/>
                    </a:ext>
                  </a:extLst>
                </a:gridCol>
                <a:gridCol w="756128">
                  <a:extLst>
                    <a:ext uri="{9D8B030D-6E8A-4147-A177-3AD203B41FA5}">
                      <a16:colId xmlns:a16="http://schemas.microsoft.com/office/drawing/2014/main" val="3983041435"/>
                    </a:ext>
                  </a:extLst>
                </a:gridCol>
                <a:gridCol w="1057938">
                  <a:extLst>
                    <a:ext uri="{9D8B030D-6E8A-4147-A177-3AD203B41FA5}">
                      <a16:colId xmlns:a16="http://schemas.microsoft.com/office/drawing/2014/main" val="532798595"/>
                    </a:ext>
                  </a:extLst>
                </a:gridCol>
                <a:gridCol w="1662629">
                  <a:extLst>
                    <a:ext uri="{9D8B030D-6E8A-4147-A177-3AD203B41FA5}">
                      <a16:colId xmlns:a16="http://schemas.microsoft.com/office/drawing/2014/main" val="2624647498"/>
                    </a:ext>
                  </a:extLst>
                </a:gridCol>
              </a:tblGrid>
              <a:tr h="203095">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沟通方式</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411887"/>
                  </a:ext>
                </a:extLst>
              </a:tr>
              <a:tr h="1015474">
                <a:tc>
                  <a:txBody>
                    <a:bodyPr/>
                    <a:lstStyle/>
                    <a:p>
                      <a:pPr algn="just">
                        <a:spcAft>
                          <a:spcPts val="0"/>
                        </a:spcAft>
                      </a:pPr>
                      <a:r>
                        <a:rPr lang="zh-CN" sz="2400" kern="100" dirty="0">
                          <a:effectLst/>
                        </a:rPr>
                        <a:t>需求访谈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座谈开会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TBD</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由项目经理与用户代表约定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全体组员、用户代表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会议纪要</a:t>
                      </a:r>
                      <a:r>
                        <a:rPr lang="en-US" sz="2400" kern="100">
                          <a:effectLst/>
                        </a:rPr>
                        <a:t>/</a:t>
                      </a:r>
                      <a:r>
                        <a:rPr lang="zh-CN" sz="2400" kern="100">
                          <a:effectLst/>
                        </a:rPr>
                        <a:t>录音文件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需求获取阶段</a:t>
                      </a:r>
                      <a:r>
                        <a:rPr lang="en-US" sz="2400" kern="100">
                          <a:effectLst/>
                        </a:rPr>
                        <a:t>1~2</a:t>
                      </a:r>
                      <a:r>
                        <a:rPr lang="zh-CN" sz="2400" kern="100">
                          <a:effectLst/>
                        </a:rPr>
                        <a:t>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获取用户的需求。</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86183046"/>
                  </a:ext>
                </a:extLst>
              </a:tr>
            </a:tbl>
          </a:graphicData>
        </a:graphic>
      </p:graphicFrame>
    </p:spTree>
    <p:extLst>
      <p:ext uri="{BB962C8B-B14F-4D97-AF65-F5344CB8AC3E}">
        <p14:creationId xmlns:p14="http://schemas.microsoft.com/office/powerpoint/2010/main" val="3067625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352293" y="1513173"/>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6" name="矩形 5">
            <a:extLst>
              <a:ext uri="{FF2B5EF4-FFF2-40B4-BE49-F238E27FC236}">
                <a16:creationId xmlns:a16="http://schemas.microsoft.com/office/drawing/2014/main" id="{4146CBA4-9482-4274-BB8E-752DC7D95695}"/>
              </a:ext>
            </a:extLst>
          </p:cNvPr>
          <p:cNvSpPr/>
          <p:nvPr/>
        </p:nvSpPr>
        <p:spPr>
          <a:xfrm>
            <a:off x="3841111" y="1101368"/>
            <a:ext cx="3696205" cy="461665"/>
          </a:xfrm>
          <a:prstGeom prst="rect">
            <a:avLst/>
          </a:prstGeom>
        </p:spPr>
        <p:txBody>
          <a:bodyPr wrap="none">
            <a:spAutoFit/>
          </a:bodyPr>
          <a:lstStyle/>
          <a:p>
            <a:pPr marL="1170305" indent="-450215">
              <a:spcAft>
                <a:spcPts val="0"/>
              </a:spcAft>
            </a:pPr>
            <a:r>
              <a:rPr lang="zh-CN" altLang="zh-CN" sz="2400" b="1" kern="100" dirty="0">
                <a:solidFill>
                  <a:srgbClr val="000000"/>
                </a:solidFill>
                <a:latin typeface="等线" panose="02010600030101010101" pitchFamily="2" charset="-122"/>
                <a:ea typeface="宋体" panose="02010600030101010101" pitchFamily="2" charset="-122"/>
                <a:cs typeface="Times New Roman" panose="02020603050405020304" pitchFamily="18" charset="0"/>
              </a:rPr>
              <a:t>开发者内部沟通计划</a:t>
            </a:r>
            <a:endParaRPr lang="zh-CN" altLang="zh-CN" sz="2400" b="1"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4AA1F52E-F008-48C3-84BD-4202C23C92A8}"/>
              </a:ext>
            </a:extLst>
          </p:cNvPr>
          <p:cNvSpPr/>
          <p:nvPr/>
        </p:nvSpPr>
        <p:spPr>
          <a:xfrm>
            <a:off x="3230563" y="1561654"/>
            <a:ext cx="2040943" cy="461665"/>
          </a:xfrm>
          <a:prstGeom prst="rect">
            <a:avLst/>
          </a:prstGeom>
        </p:spPr>
        <p:txBody>
          <a:bodyPr wrap="none">
            <a:spAutoFit/>
          </a:bodyPr>
          <a:lstStyle/>
          <a:p>
            <a:r>
              <a:rPr lang="zh-CN" altLang="zh-CN" sz="2400" b="1" kern="100" dirty="0">
                <a:latin typeface="Calibri" panose="020F0502020204030204" pitchFamily="34" charset="0"/>
                <a:ea typeface="宋体" panose="02010600030101010101" pitchFamily="2" charset="-122"/>
                <a:cs typeface="Times New Roman" panose="02020603050405020304" pitchFamily="18" charset="0"/>
              </a:rPr>
              <a:t>正式沟通计划</a:t>
            </a:r>
            <a:endParaRPr lang="zh-CN" altLang="en-US" sz="2400" b="1" dirty="0"/>
          </a:p>
        </p:txBody>
      </p:sp>
      <p:graphicFrame>
        <p:nvGraphicFramePr>
          <p:cNvPr id="10" name="表格 9">
            <a:extLst>
              <a:ext uri="{FF2B5EF4-FFF2-40B4-BE49-F238E27FC236}">
                <a16:creationId xmlns:a16="http://schemas.microsoft.com/office/drawing/2014/main" id="{CD0ACBF2-284A-4504-B301-7E2BE961F81D}"/>
              </a:ext>
            </a:extLst>
          </p:cNvPr>
          <p:cNvGraphicFramePr>
            <a:graphicFrameLocks noGrp="1"/>
          </p:cNvGraphicFramePr>
          <p:nvPr>
            <p:extLst>
              <p:ext uri="{D42A27DB-BD31-4B8C-83A1-F6EECF244321}">
                <p14:modId xmlns:p14="http://schemas.microsoft.com/office/powerpoint/2010/main" val="2675676373"/>
              </p:ext>
            </p:extLst>
          </p:nvPr>
        </p:nvGraphicFramePr>
        <p:xfrm>
          <a:off x="441745" y="2418747"/>
          <a:ext cx="10764078" cy="2926080"/>
        </p:xfrm>
        <a:graphic>
          <a:graphicData uri="http://schemas.openxmlformats.org/drawingml/2006/table">
            <a:tbl>
              <a:tblPr firstRow="1" firstCol="1" bandRow="1">
                <a:tableStyleId>{5C22544A-7EE6-4342-B048-85BDC9FD1C3A}</a:tableStyleId>
              </a:tblPr>
              <a:tblGrid>
                <a:gridCol w="1485628">
                  <a:extLst>
                    <a:ext uri="{9D8B030D-6E8A-4147-A177-3AD203B41FA5}">
                      <a16:colId xmlns:a16="http://schemas.microsoft.com/office/drawing/2014/main" val="2412674239"/>
                    </a:ext>
                  </a:extLst>
                </a:gridCol>
                <a:gridCol w="1491472">
                  <a:extLst>
                    <a:ext uri="{9D8B030D-6E8A-4147-A177-3AD203B41FA5}">
                      <a16:colId xmlns:a16="http://schemas.microsoft.com/office/drawing/2014/main" val="688888476"/>
                    </a:ext>
                  </a:extLst>
                </a:gridCol>
                <a:gridCol w="1491472">
                  <a:extLst>
                    <a:ext uri="{9D8B030D-6E8A-4147-A177-3AD203B41FA5}">
                      <a16:colId xmlns:a16="http://schemas.microsoft.com/office/drawing/2014/main" val="3562914870"/>
                    </a:ext>
                  </a:extLst>
                </a:gridCol>
                <a:gridCol w="1490304">
                  <a:extLst>
                    <a:ext uri="{9D8B030D-6E8A-4147-A177-3AD203B41FA5}">
                      <a16:colId xmlns:a16="http://schemas.microsoft.com/office/drawing/2014/main" val="321681325"/>
                    </a:ext>
                  </a:extLst>
                </a:gridCol>
                <a:gridCol w="1491472">
                  <a:extLst>
                    <a:ext uri="{9D8B030D-6E8A-4147-A177-3AD203B41FA5}">
                      <a16:colId xmlns:a16="http://schemas.microsoft.com/office/drawing/2014/main" val="2462628632"/>
                    </a:ext>
                  </a:extLst>
                </a:gridCol>
                <a:gridCol w="828724">
                  <a:extLst>
                    <a:ext uri="{9D8B030D-6E8A-4147-A177-3AD203B41FA5}">
                      <a16:colId xmlns:a16="http://schemas.microsoft.com/office/drawing/2014/main" val="1173587221"/>
                    </a:ext>
                  </a:extLst>
                </a:gridCol>
                <a:gridCol w="828724">
                  <a:extLst>
                    <a:ext uri="{9D8B030D-6E8A-4147-A177-3AD203B41FA5}">
                      <a16:colId xmlns:a16="http://schemas.microsoft.com/office/drawing/2014/main" val="2908331132"/>
                    </a:ext>
                  </a:extLst>
                </a:gridCol>
                <a:gridCol w="1656282">
                  <a:extLst>
                    <a:ext uri="{9D8B030D-6E8A-4147-A177-3AD203B41FA5}">
                      <a16:colId xmlns:a16="http://schemas.microsoft.com/office/drawing/2014/main" val="2378741088"/>
                    </a:ext>
                  </a:extLst>
                </a:gridCol>
              </a:tblGrid>
              <a:tr h="162754">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沟通方式</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04791350"/>
                  </a:ext>
                </a:extLst>
              </a:tr>
              <a:tr h="1139275">
                <a:tc>
                  <a:txBody>
                    <a:bodyPr/>
                    <a:lstStyle/>
                    <a:p>
                      <a:pPr algn="just">
                        <a:spcAft>
                          <a:spcPts val="0"/>
                        </a:spcAft>
                      </a:pPr>
                      <a:r>
                        <a:rPr lang="zh-CN" sz="2400" kern="100" dirty="0">
                          <a:effectLst/>
                        </a:rPr>
                        <a:t>周常会议</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座谈开会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cc</a:t>
                      </a:r>
                      <a:r>
                        <a:rPr lang="zh-CN" sz="2400" kern="100" dirty="0">
                          <a:effectLst/>
                        </a:rPr>
                        <a:t>咖啡厅或者理四</a:t>
                      </a:r>
                      <a:r>
                        <a:rPr lang="en-US" sz="2400" kern="100" dirty="0">
                          <a:effectLst/>
                        </a:rPr>
                        <a:t>519</a:t>
                      </a:r>
                      <a:r>
                        <a:rPr lang="zh-CN" sz="2400" kern="100" dirty="0">
                          <a:effectLst/>
                        </a:rPr>
                        <a:t>，具体看情况</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每周</a:t>
                      </a:r>
                      <a:r>
                        <a:rPr lang="zh-CN" altLang="en-US" sz="2400" kern="100" dirty="0">
                          <a:effectLst/>
                        </a:rPr>
                        <a:t>五</a:t>
                      </a:r>
                      <a:r>
                        <a:rPr lang="zh-CN" sz="2400" kern="100" dirty="0">
                          <a:effectLst/>
                        </a:rPr>
                        <a:t>晚</a:t>
                      </a:r>
                      <a:r>
                        <a:rPr lang="en-US" altLang="zh-CN" sz="2400" kern="100" dirty="0">
                          <a:effectLst/>
                        </a:rPr>
                        <a:t>18</a:t>
                      </a:r>
                      <a:r>
                        <a:rPr lang="zh-CN" altLang="en-US" sz="2400" kern="100" dirty="0">
                          <a:effectLst/>
                        </a:rPr>
                        <a:t>：</a:t>
                      </a:r>
                      <a:r>
                        <a:rPr lang="en-US" altLang="zh-CN" sz="2400" kern="100" dirty="0">
                          <a:effectLst/>
                        </a:rPr>
                        <a:t>30</a:t>
                      </a:r>
                      <a:r>
                        <a:rPr lang="zh-CN" sz="2400" kern="100" dirty="0">
                          <a:effectLst/>
                        </a:rPr>
                        <a:t>，若个别组员时间冲突视情况调整。</a:t>
                      </a:r>
                    </a:p>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全体组员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会议纪要</a:t>
                      </a:r>
                      <a:r>
                        <a:rPr lang="en-US" sz="2400" kern="100">
                          <a:effectLst/>
                        </a:rPr>
                        <a:t>/</a:t>
                      </a:r>
                      <a:r>
                        <a:rPr lang="zh-CN" sz="2400" kern="100">
                          <a:effectLst/>
                        </a:rPr>
                        <a:t>录音文件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每周</a:t>
                      </a:r>
                      <a:r>
                        <a:rPr lang="en-US" sz="2400" kern="100" dirty="0">
                          <a:effectLst/>
                        </a:rPr>
                        <a:t>1</a:t>
                      </a:r>
                      <a:r>
                        <a:rPr lang="zh-CN" sz="2400" kern="100" dirty="0">
                          <a:effectLst/>
                        </a:rPr>
                        <a:t>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总结工作，下达新任务。进行组内评审。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75608954"/>
                  </a:ext>
                </a:extLst>
              </a:tr>
            </a:tbl>
          </a:graphicData>
        </a:graphic>
      </p:graphicFrame>
    </p:spTree>
    <p:extLst>
      <p:ext uri="{BB962C8B-B14F-4D97-AF65-F5344CB8AC3E}">
        <p14:creationId xmlns:p14="http://schemas.microsoft.com/office/powerpoint/2010/main" val="3981941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6" name="矩形 5">
            <a:extLst>
              <a:ext uri="{FF2B5EF4-FFF2-40B4-BE49-F238E27FC236}">
                <a16:creationId xmlns:a16="http://schemas.microsoft.com/office/drawing/2014/main" id="{4146CBA4-9482-4274-BB8E-752DC7D95695}"/>
              </a:ext>
            </a:extLst>
          </p:cNvPr>
          <p:cNvSpPr/>
          <p:nvPr/>
        </p:nvSpPr>
        <p:spPr>
          <a:xfrm>
            <a:off x="3841111" y="1101368"/>
            <a:ext cx="3696205" cy="461665"/>
          </a:xfrm>
          <a:prstGeom prst="rect">
            <a:avLst/>
          </a:prstGeom>
        </p:spPr>
        <p:txBody>
          <a:bodyPr wrap="none">
            <a:spAutoFit/>
          </a:bodyPr>
          <a:lstStyle/>
          <a:p>
            <a:pPr marL="1170305" indent="-450215">
              <a:spcAft>
                <a:spcPts val="0"/>
              </a:spcAft>
            </a:pPr>
            <a:r>
              <a:rPr lang="zh-CN" altLang="zh-CN" sz="2400" b="1" kern="100" dirty="0">
                <a:solidFill>
                  <a:srgbClr val="000000"/>
                </a:solidFill>
                <a:latin typeface="等线" panose="02010600030101010101" pitchFamily="2" charset="-122"/>
                <a:ea typeface="宋体" panose="02010600030101010101" pitchFamily="2" charset="-122"/>
                <a:cs typeface="Times New Roman" panose="02020603050405020304" pitchFamily="18" charset="0"/>
              </a:rPr>
              <a:t>开发者内部沟通计划</a:t>
            </a:r>
            <a:endParaRPr lang="zh-CN" altLang="zh-CN" sz="2400" b="1"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D0357D06-A8C0-49B4-BCE9-DEFA965E97E8}"/>
              </a:ext>
            </a:extLst>
          </p:cNvPr>
          <p:cNvSpPr/>
          <p:nvPr/>
        </p:nvSpPr>
        <p:spPr>
          <a:xfrm>
            <a:off x="313326" y="1091275"/>
            <a:ext cx="1980029" cy="400110"/>
          </a:xfrm>
          <a:prstGeom prst="rect">
            <a:avLst/>
          </a:prstGeom>
        </p:spPr>
        <p:txBody>
          <a:bodyPr wrap="none">
            <a:spAutoFit/>
          </a:bodyPr>
          <a:lstStyle/>
          <a:p>
            <a:r>
              <a:rPr lang="zh-CN" altLang="en-US" sz="2000" b="1" kern="100" dirty="0">
                <a:latin typeface="Calibri" panose="020F0502020204030204" pitchFamily="34" charset="0"/>
                <a:ea typeface="宋体" panose="02010600030101010101" pitchFamily="2" charset="-122"/>
                <a:cs typeface="Times New Roman" panose="02020603050405020304" pitchFamily="18" charset="0"/>
              </a:rPr>
              <a:t>非</a:t>
            </a:r>
            <a:r>
              <a:rPr lang="zh-CN" altLang="zh-CN" sz="2000" b="1" kern="100" dirty="0">
                <a:latin typeface="Calibri" panose="020F0502020204030204" pitchFamily="34" charset="0"/>
                <a:ea typeface="宋体" panose="02010600030101010101" pitchFamily="2" charset="-122"/>
                <a:cs typeface="Times New Roman" panose="02020603050405020304" pitchFamily="18" charset="0"/>
              </a:rPr>
              <a:t>正式沟通计划</a:t>
            </a:r>
            <a:endParaRPr lang="zh-CN" altLang="en-US" sz="2000" b="1" dirty="0"/>
          </a:p>
        </p:txBody>
      </p:sp>
      <p:graphicFrame>
        <p:nvGraphicFramePr>
          <p:cNvPr id="12" name="表格 11">
            <a:extLst>
              <a:ext uri="{FF2B5EF4-FFF2-40B4-BE49-F238E27FC236}">
                <a16:creationId xmlns:a16="http://schemas.microsoft.com/office/drawing/2014/main" id="{76981EB3-16A0-4020-8EBA-0C509E13F08A}"/>
              </a:ext>
            </a:extLst>
          </p:cNvPr>
          <p:cNvGraphicFramePr>
            <a:graphicFrameLocks noGrp="1"/>
          </p:cNvGraphicFramePr>
          <p:nvPr>
            <p:extLst>
              <p:ext uri="{D42A27DB-BD31-4B8C-83A1-F6EECF244321}">
                <p14:modId xmlns:p14="http://schemas.microsoft.com/office/powerpoint/2010/main" val="2237031947"/>
              </p:ext>
            </p:extLst>
          </p:nvPr>
        </p:nvGraphicFramePr>
        <p:xfrm>
          <a:off x="914399" y="1563033"/>
          <a:ext cx="10952921" cy="2586940"/>
        </p:xfrm>
        <a:graphic>
          <a:graphicData uri="http://schemas.openxmlformats.org/drawingml/2006/table">
            <a:tbl>
              <a:tblPr firstRow="1" firstCol="1" bandRow="1">
                <a:tableStyleId>{5C22544A-7EE6-4342-B048-85BDC9FD1C3A}</a:tableStyleId>
              </a:tblPr>
              <a:tblGrid>
                <a:gridCol w="1511692">
                  <a:extLst>
                    <a:ext uri="{9D8B030D-6E8A-4147-A177-3AD203B41FA5}">
                      <a16:colId xmlns:a16="http://schemas.microsoft.com/office/drawing/2014/main" val="4017327864"/>
                    </a:ext>
                  </a:extLst>
                </a:gridCol>
                <a:gridCol w="1517638">
                  <a:extLst>
                    <a:ext uri="{9D8B030D-6E8A-4147-A177-3AD203B41FA5}">
                      <a16:colId xmlns:a16="http://schemas.microsoft.com/office/drawing/2014/main" val="460975668"/>
                    </a:ext>
                  </a:extLst>
                </a:gridCol>
                <a:gridCol w="1517638">
                  <a:extLst>
                    <a:ext uri="{9D8B030D-6E8A-4147-A177-3AD203B41FA5}">
                      <a16:colId xmlns:a16="http://schemas.microsoft.com/office/drawing/2014/main" val="155594595"/>
                    </a:ext>
                  </a:extLst>
                </a:gridCol>
                <a:gridCol w="1516449">
                  <a:extLst>
                    <a:ext uri="{9D8B030D-6E8A-4147-A177-3AD203B41FA5}">
                      <a16:colId xmlns:a16="http://schemas.microsoft.com/office/drawing/2014/main" val="1937300564"/>
                    </a:ext>
                  </a:extLst>
                </a:gridCol>
                <a:gridCol w="1517638">
                  <a:extLst>
                    <a:ext uri="{9D8B030D-6E8A-4147-A177-3AD203B41FA5}">
                      <a16:colId xmlns:a16="http://schemas.microsoft.com/office/drawing/2014/main" val="2916525662"/>
                    </a:ext>
                  </a:extLst>
                </a:gridCol>
                <a:gridCol w="843264">
                  <a:extLst>
                    <a:ext uri="{9D8B030D-6E8A-4147-A177-3AD203B41FA5}">
                      <a16:colId xmlns:a16="http://schemas.microsoft.com/office/drawing/2014/main" val="128955677"/>
                    </a:ext>
                  </a:extLst>
                </a:gridCol>
                <a:gridCol w="843264">
                  <a:extLst>
                    <a:ext uri="{9D8B030D-6E8A-4147-A177-3AD203B41FA5}">
                      <a16:colId xmlns:a16="http://schemas.microsoft.com/office/drawing/2014/main" val="2860825472"/>
                    </a:ext>
                  </a:extLst>
                </a:gridCol>
                <a:gridCol w="1685338">
                  <a:extLst>
                    <a:ext uri="{9D8B030D-6E8A-4147-A177-3AD203B41FA5}">
                      <a16:colId xmlns:a16="http://schemas.microsoft.com/office/drawing/2014/main" val="630627470"/>
                    </a:ext>
                  </a:extLst>
                </a:gridCol>
              </a:tblGrid>
              <a:tr h="646735">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dirty="0">
                          <a:effectLst/>
                        </a:rPr>
                        <a:t>沟通方式</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extLst>
                  <a:ext uri="{0D108BD9-81ED-4DB2-BD59-A6C34878D82A}">
                    <a16:rowId xmlns:a16="http://schemas.microsoft.com/office/drawing/2014/main" val="546370657"/>
                  </a:ext>
                </a:extLst>
              </a:tr>
              <a:tr h="1940205">
                <a:tc>
                  <a:txBody>
                    <a:bodyPr/>
                    <a:lstStyle/>
                    <a:p>
                      <a:pPr algn="just">
                        <a:spcAft>
                          <a:spcPts val="0"/>
                        </a:spcAft>
                      </a:pPr>
                      <a:r>
                        <a:rPr lang="zh-CN" sz="2400" kern="100" dirty="0">
                          <a:effectLst/>
                        </a:rPr>
                        <a:t>日常沟通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dirty="0">
                          <a:effectLst/>
                        </a:rPr>
                        <a:t>微信群聊或私聊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通过网络进行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工作上出现问题的时候。</a:t>
                      </a:r>
                    </a:p>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dirty="0">
                          <a:effectLst/>
                        </a:rPr>
                        <a:t>全体组员讨论</a:t>
                      </a:r>
                      <a:r>
                        <a:rPr lang="en-US" sz="2400" kern="100" dirty="0">
                          <a:effectLst/>
                        </a:rPr>
                        <a:t>/</a:t>
                      </a:r>
                      <a:r>
                        <a:rPr lang="zh-CN" sz="2400" kern="100" dirty="0">
                          <a:effectLst/>
                        </a:rPr>
                        <a:t>个别成员与项目经理私聊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无</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不定数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dirty="0">
                          <a:effectLst/>
                        </a:rPr>
                        <a:t>解决工作上的问题。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extLst>
                  <a:ext uri="{0D108BD9-81ED-4DB2-BD59-A6C34878D82A}">
                    <a16:rowId xmlns:a16="http://schemas.microsoft.com/office/drawing/2014/main" val="3942900116"/>
                  </a:ext>
                </a:extLst>
              </a:tr>
            </a:tbl>
          </a:graphicData>
        </a:graphic>
      </p:graphicFrame>
      <p:graphicFrame>
        <p:nvGraphicFramePr>
          <p:cNvPr id="13" name="表格 12">
            <a:extLst>
              <a:ext uri="{FF2B5EF4-FFF2-40B4-BE49-F238E27FC236}">
                <a16:creationId xmlns:a16="http://schemas.microsoft.com/office/drawing/2014/main" id="{9E559957-498D-40B2-A1BD-063D780424DF}"/>
              </a:ext>
            </a:extLst>
          </p:cNvPr>
          <p:cNvGraphicFramePr>
            <a:graphicFrameLocks noGrp="1"/>
          </p:cNvGraphicFramePr>
          <p:nvPr>
            <p:extLst>
              <p:ext uri="{D42A27DB-BD31-4B8C-83A1-F6EECF244321}">
                <p14:modId xmlns:p14="http://schemas.microsoft.com/office/powerpoint/2010/main" val="2718189154"/>
              </p:ext>
            </p:extLst>
          </p:nvPr>
        </p:nvGraphicFramePr>
        <p:xfrm>
          <a:off x="914399" y="4473023"/>
          <a:ext cx="11022497" cy="2194560"/>
        </p:xfrm>
        <a:graphic>
          <a:graphicData uri="http://schemas.openxmlformats.org/drawingml/2006/table">
            <a:tbl>
              <a:tblPr firstRow="1" firstCol="1" bandRow="1">
                <a:tableStyleId>{5C22544A-7EE6-4342-B048-85BDC9FD1C3A}</a:tableStyleId>
              </a:tblPr>
              <a:tblGrid>
                <a:gridCol w="1521294">
                  <a:extLst>
                    <a:ext uri="{9D8B030D-6E8A-4147-A177-3AD203B41FA5}">
                      <a16:colId xmlns:a16="http://schemas.microsoft.com/office/drawing/2014/main" val="1919008307"/>
                    </a:ext>
                  </a:extLst>
                </a:gridCol>
                <a:gridCol w="1527278">
                  <a:extLst>
                    <a:ext uri="{9D8B030D-6E8A-4147-A177-3AD203B41FA5}">
                      <a16:colId xmlns:a16="http://schemas.microsoft.com/office/drawing/2014/main" val="3121142951"/>
                    </a:ext>
                  </a:extLst>
                </a:gridCol>
                <a:gridCol w="1527278">
                  <a:extLst>
                    <a:ext uri="{9D8B030D-6E8A-4147-A177-3AD203B41FA5}">
                      <a16:colId xmlns:a16="http://schemas.microsoft.com/office/drawing/2014/main" val="3130513781"/>
                    </a:ext>
                  </a:extLst>
                </a:gridCol>
                <a:gridCol w="1526082">
                  <a:extLst>
                    <a:ext uri="{9D8B030D-6E8A-4147-A177-3AD203B41FA5}">
                      <a16:colId xmlns:a16="http://schemas.microsoft.com/office/drawing/2014/main" val="669102596"/>
                    </a:ext>
                  </a:extLst>
                </a:gridCol>
                <a:gridCol w="1527278">
                  <a:extLst>
                    <a:ext uri="{9D8B030D-6E8A-4147-A177-3AD203B41FA5}">
                      <a16:colId xmlns:a16="http://schemas.microsoft.com/office/drawing/2014/main" val="3853732308"/>
                    </a:ext>
                  </a:extLst>
                </a:gridCol>
                <a:gridCol w="848621">
                  <a:extLst>
                    <a:ext uri="{9D8B030D-6E8A-4147-A177-3AD203B41FA5}">
                      <a16:colId xmlns:a16="http://schemas.microsoft.com/office/drawing/2014/main" val="3073730249"/>
                    </a:ext>
                  </a:extLst>
                </a:gridCol>
                <a:gridCol w="848621">
                  <a:extLst>
                    <a:ext uri="{9D8B030D-6E8A-4147-A177-3AD203B41FA5}">
                      <a16:colId xmlns:a16="http://schemas.microsoft.com/office/drawing/2014/main" val="1155566225"/>
                    </a:ext>
                  </a:extLst>
                </a:gridCol>
                <a:gridCol w="1696045">
                  <a:extLst>
                    <a:ext uri="{9D8B030D-6E8A-4147-A177-3AD203B41FA5}">
                      <a16:colId xmlns:a16="http://schemas.microsoft.com/office/drawing/2014/main" val="281812638"/>
                    </a:ext>
                  </a:extLst>
                </a:gridCol>
              </a:tblGrid>
              <a:tr h="326248">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沟通方式</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沟通地点</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54342666"/>
                  </a:ext>
                </a:extLst>
              </a:tr>
              <a:tr h="1014681">
                <a:tc>
                  <a:txBody>
                    <a:bodyPr/>
                    <a:lstStyle/>
                    <a:p>
                      <a:pPr algn="just">
                        <a:spcAft>
                          <a:spcPts val="0"/>
                        </a:spcAft>
                      </a:pPr>
                      <a:r>
                        <a:rPr lang="zh-CN" sz="2400" kern="100">
                          <a:effectLst/>
                        </a:rPr>
                        <a:t>紧急会议</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座谈开会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cc</a:t>
                      </a:r>
                      <a:r>
                        <a:rPr lang="zh-CN" sz="2400" kern="100" dirty="0">
                          <a:effectLst/>
                        </a:rPr>
                        <a:t>咖啡厅或者理四</a:t>
                      </a:r>
                      <a:r>
                        <a:rPr lang="en-US" sz="2400" kern="100" dirty="0">
                          <a:effectLst/>
                        </a:rPr>
                        <a:t>519</a:t>
                      </a:r>
                      <a:r>
                        <a:rPr lang="zh-CN" sz="2400" kern="100" dirty="0">
                          <a:effectLst/>
                        </a:rPr>
                        <a:t>，具体看情况</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评审后有重要工作或突发情况。</a:t>
                      </a:r>
                    </a:p>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全体组员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会议纪要</a:t>
                      </a:r>
                      <a:r>
                        <a:rPr lang="en-US" sz="2400" kern="100">
                          <a:effectLst/>
                        </a:rPr>
                        <a:t>/</a:t>
                      </a:r>
                      <a:r>
                        <a:rPr lang="zh-CN" sz="2400" kern="100">
                          <a:effectLst/>
                        </a:rPr>
                        <a:t>录音文件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不定数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解决当前项目面临的问题或风险。</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4973440"/>
                  </a:ext>
                </a:extLst>
              </a:tr>
            </a:tbl>
          </a:graphicData>
        </a:graphic>
      </p:graphicFrame>
    </p:spTree>
    <p:extLst>
      <p:ext uri="{BB962C8B-B14F-4D97-AF65-F5344CB8AC3E}">
        <p14:creationId xmlns:p14="http://schemas.microsoft.com/office/powerpoint/2010/main" val="4166421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593331"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16</a:t>
            </a:r>
            <a:endParaRPr lang="zh-CN" altLang="en-US" sz="2800" b="1" dirty="0"/>
          </a:p>
        </p:txBody>
      </p:sp>
      <p:sp>
        <p:nvSpPr>
          <p:cNvPr id="4" name="文本框 3"/>
          <p:cNvSpPr txBox="1"/>
          <p:nvPr/>
        </p:nvSpPr>
        <p:spPr>
          <a:xfrm>
            <a:off x="1691709" y="192552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Team Building</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593331"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17</a:t>
            </a:r>
            <a:endParaRPr lang="zh-CN" altLang="en-US" sz="2800" b="1" dirty="0"/>
          </a:p>
        </p:txBody>
      </p:sp>
      <p:sp>
        <p:nvSpPr>
          <p:cNvPr id="6" name="文本框 5"/>
          <p:cNvSpPr txBox="1"/>
          <p:nvPr/>
        </p:nvSpPr>
        <p:spPr>
          <a:xfrm>
            <a:off x="1691709" y="28335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项目总结报告</a:t>
            </a:r>
          </a:p>
        </p:txBody>
      </p:sp>
      <p:sp>
        <p:nvSpPr>
          <p:cNvPr id="9" name="椭圆 8"/>
          <p:cNvSpPr/>
          <p:nvPr/>
        </p:nvSpPr>
        <p:spPr>
          <a:xfrm>
            <a:off x="593331"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18</a:t>
            </a:r>
            <a:endParaRPr lang="zh-CN" altLang="en-US" sz="2800" b="1" dirty="0"/>
          </a:p>
        </p:txBody>
      </p:sp>
      <p:sp>
        <p:nvSpPr>
          <p:cNvPr id="10" name="文本框 9"/>
          <p:cNvSpPr txBox="1"/>
          <p:nvPr/>
        </p:nvSpPr>
        <p:spPr>
          <a:xfrm>
            <a:off x="1691709" y="372802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移动课堂助理</a:t>
            </a:r>
          </a:p>
        </p:txBody>
      </p:sp>
      <p:sp>
        <p:nvSpPr>
          <p:cNvPr id="11" name="椭圆 10">
            <a:extLst>
              <a:ext uri="{FF2B5EF4-FFF2-40B4-BE49-F238E27FC236}">
                <a16:creationId xmlns:a16="http://schemas.microsoft.com/office/drawing/2014/main" id="{540763E7-44CE-434A-9CD1-8706A014F105}"/>
              </a:ext>
            </a:extLst>
          </p:cNvPr>
          <p:cNvSpPr/>
          <p:nvPr/>
        </p:nvSpPr>
        <p:spPr>
          <a:xfrm>
            <a:off x="593331" y="441181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19</a:t>
            </a:r>
            <a:endParaRPr lang="zh-CN" altLang="en-US" sz="2800" b="1" dirty="0"/>
          </a:p>
        </p:txBody>
      </p:sp>
      <p:sp>
        <p:nvSpPr>
          <p:cNvPr id="12" name="文本框 11">
            <a:extLst>
              <a:ext uri="{FF2B5EF4-FFF2-40B4-BE49-F238E27FC236}">
                <a16:creationId xmlns:a16="http://schemas.microsoft.com/office/drawing/2014/main" id="{15B9A6AE-2FAD-43C8-AB93-30300BF7B8D6}"/>
              </a:ext>
            </a:extLst>
          </p:cNvPr>
          <p:cNvSpPr txBox="1"/>
          <p:nvPr/>
        </p:nvSpPr>
        <p:spPr>
          <a:xfrm>
            <a:off x="1691709" y="4622483"/>
            <a:ext cx="2941672" cy="830997"/>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参考资料</a:t>
            </a:r>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en-US" sz="2400" b="1" dirty="0">
                <a:solidFill>
                  <a:schemeClr val="bg1"/>
                </a:solidFill>
                <a:latin typeface="微软雅黑" panose="020B0503020204020204" pitchFamily="34" charset="-122"/>
                <a:ea typeface="微软雅黑" panose="020B0503020204020204" pitchFamily="34" charset="-122"/>
              </a:rPr>
              <a:t>成员绩效打分</a:t>
            </a:r>
          </a:p>
        </p:txBody>
      </p:sp>
    </p:spTree>
    <p:extLst>
      <p:ext uri="{BB962C8B-B14F-4D97-AF65-F5344CB8AC3E}">
        <p14:creationId xmlns:p14="http://schemas.microsoft.com/office/powerpoint/2010/main" val="3424558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31376" y="1469322"/>
            <a:ext cx="3558988"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人力资源管理计划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pic>
        <p:nvPicPr>
          <p:cNvPr id="14" name="图片 13">
            <a:extLst>
              <a:ext uri="{FF2B5EF4-FFF2-40B4-BE49-F238E27FC236}">
                <a16:creationId xmlns:a16="http://schemas.microsoft.com/office/drawing/2014/main" id="{25A9D817-7768-45B5-B7EF-6F98F712F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6894" y="1108345"/>
            <a:ext cx="8355106" cy="5749655"/>
          </a:xfrm>
          <a:prstGeom prst="rect">
            <a:avLst/>
          </a:prstGeom>
        </p:spPr>
      </p:pic>
    </p:spTree>
    <p:extLst>
      <p:ext uri="{BB962C8B-B14F-4D97-AF65-F5344CB8AC3E}">
        <p14:creationId xmlns:p14="http://schemas.microsoft.com/office/powerpoint/2010/main" val="2155528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103815" y="209194"/>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成本管理计划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graphicFrame>
        <p:nvGraphicFramePr>
          <p:cNvPr id="5" name="表格 4">
            <a:extLst>
              <a:ext uri="{FF2B5EF4-FFF2-40B4-BE49-F238E27FC236}">
                <a16:creationId xmlns:a16="http://schemas.microsoft.com/office/drawing/2014/main" id="{89D56B92-EACC-4DBF-A62D-F591536A151A}"/>
              </a:ext>
            </a:extLst>
          </p:cNvPr>
          <p:cNvGraphicFramePr>
            <a:graphicFrameLocks noGrp="1"/>
          </p:cNvGraphicFramePr>
          <p:nvPr>
            <p:extLst>
              <p:ext uri="{D42A27DB-BD31-4B8C-83A1-F6EECF244321}">
                <p14:modId xmlns:p14="http://schemas.microsoft.com/office/powerpoint/2010/main" val="2485279850"/>
              </p:ext>
            </p:extLst>
          </p:nvPr>
        </p:nvGraphicFramePr>
        <p:xfrm>
          <a:off x="749136" y="1699591"/>
          <a:ext cx="11052313" cy="4261610"/>
        </p:xfrm>
        <a:graphic>
          <a:graphicData uri="http://schemas.openxmlformats.org/drawingml/2006/table">
            <a:tbl>
              <a:tblPr firstRow="1" firstCol="1" bandRow="1">
                <a:tableStyleId>{5C22544A-7EE6-4342-B048-85BDC9FD1C3A}</a:tableStyleId>
              </a:tblPr>
              <a:tblGrid>
                <a:gridCol w="2762430">
                  <a:extLst>
                    <a:ext uri="{9D8B030D-6E8A-4147-A177-3AD203B41FA5}">
                      <a16:colId xmlns:a16="http://schemas.microsoft.com/office/drawing/2014/main" val="2968604215"/>
                    </a:ext>
                  </a:extLst>
                </a:gridCol>
                <a:gridCol w="1534240">
                  <a:extLst>
                    <a:ext uri="{9D8B030D-6E8A-4147-A177-3AD203B41FA5}">
                      <a16:colId xmlns:a16="http://schemas.microsoft.com/office/drawing/2014/main" val="3475918771"/>
                    </a:ext>
                  </a:extLst>
                </a:gridCol>
                <a:gridCol w="3991916">
                  <a:extLst>
                    <a:ext uri="{9D8B030D-6E8A-4147-A177-3AD203B41FA5}">
                      <a16:colId xmlns:a16="http://schemas.microsoft.com/office/drawing/2014/main" val="4256570953"/>
                    </a:ext>
                  </a:extLst>
                </a:gridCol>
                <a:gridCol w="2763727">
                  <a:extLst>
                    <a:ext uri="{9D8B030D-6E8A-4147-A177-3AD203B41FA5}">
                      <a16:colId xmlns:a16="http://schemas.microsoft.com/office/drawing/2014/main" val="3058982809"/>
                    </a:ext>
                  </a:extLst>
                </a:gridCol>
              </a:tblGrid>
              <a:tr h="332590">
                <a:tc>
                  <a:txBody>
                    <a:bodyPr/>
                    <a:lstStyle/>
                    <a:p>
                      <a:pPr algn="just">
                        <a:spcAft>
                          <a:spcPts val="0"/>
                        </a:spcAft>
                      </a:pPr>
                      <a:r>
                        <a:rPr lang="zh-CN" sz="2400" kern="100" dirty="0">
                          <a:effectLst/>
                        </a:rPr>
                        <a:t>名称</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数量</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官方报价</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总计</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03207464"/>
                  </a:ext>
                </a:extLst>
              </a:tr>
              <a:tr h="757262">
                <a:tc>
                  <a:txBody>
                    <a:bodyPr/>
                    <a:lstStyle/>
                    <a:p>
                      <a:pPr algn="just">
                        <a:spcAft>
                          <a:spcPts val="0"/>
                        </a:spcAft>
                      </a:pPr>
                      <a:r>
                        <a:rPr lang="en-US" sz="2400" kern="100">
                          <a:effectLst/>
                        </a:rPr>
                        <a:t>Microsoft Office 2016</a:t>
                      </a:r>
                      <a:r>
                        <a:rPr lang="zh-CN" sz="2400" kern="100">
                          <a:effectLst/>
                        </a:rPr>
                        <a:t>家庭版</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499 RMB</a:t>
                      </a:r>
                      <a:r>
                        <a:rPr lang="zh-CN" sz="2400" kern="100" dirty="0">
                          <a:effectLst/>
                        </a:rPr>
                        <a:t>（可使用</a:t>
                      </a:r>
                      <a:r>
                        <a:rPr lang="en-US" sz="2400" kern="100" dirty="0">
                          <a:effectLst/>
                        </a:rPr>
                        <a:t>5</a:t>
                      </a:r>
                      <a:r>
                        <a:rPr lang="zh-CN" sz="2400" kern="100" dirty="0">
                          <a:effectLst/>
                        </a:rPr>
                        <a:t>台</a:t>
                      </a:r>
                      <a:r>
                        <a:rPr lang="en-US" sz="2400" kern="100" dirty="0">
                          <a:effectLst/>
                        </a:rPr>
                        <a:t>PC</a:t>
                      </a:r>
                      <a:r>
                        <a:rPr lang="zh-CN" sz="2400" kern="100" dirty="0">
                          <a:effectLst/>
                        </a:rPr>
                        <a:t>）</a:t>
                      </a:r>
                    </a:p>
                  </a:txBody>
                  <a:tcPr marL="68580" marR="68580" marT="0" marB="0"/>
                </a:tc>
                <a:tc>
                  <a:txBody>
                    <a:bodyPr/>
                    <a:lstStyle/>
                    <a:p>
                      <a:pPr algn="just">
                        <a:spcAft>
                          <a:spcPts val="0"/>
                        </a:spcAft>
                      </a:pPr>
                      <a:r>
                        <a:rPr lang="en-US" sz="2400" kern="100" dirty="0">
                          <a:effectLst/>
                        </a:rPr>
                        <a:t>499 RMB</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38950127"/>
                  </a:ext>
                </a:extLst>
              </a:tr>
              <a:tr h="745435">
                <a:tc>
                  <a:txBody>
                    <a:bodyPr/>
                    <a:lstStyle/>
                    <a:p>
                      <a:pPr algn="just">
                        <a:spcAft>
                          <a:spcPts val="0"/>
                        </a:spcAft>
                      </a:pPr>
                      <a:r>
                        <a:rPr lang="en-US" sz="2400" kern="100">
                          <a:effectLst/>
                        </a:rPr>
                        <a:t>Microsoft Visio 2016</a:t>
                      </a:r>
                      <a:r>
                        <a:rPr lang="zh-CN" sz="2400" kern="100">
                          <a:effectLst/>
                        </a:rPr>
                        <a:t>标准版</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2398 RMB (</a:t>
                      </a:r>
                      <a:r>
                        <a:rPr lang="zh-CN" sz="2400" kern="100" dirty="0">
                          <a:effectLst/>
                        </a:rPr>
                        <a:t>适用于</a:t>
                      </a:r>
                      <a:r>
                        <a:rPr lang="en-US" sz="2400" kern="100" dirty="0">
                          <a:effectLst/>
                        </a:rPr>
                        <a:t>1</a:t>
                      </a:r>
                      <a:r>
                        <a:rPr lang="zh-CN" sz="2400" kern="100" dirty="0">
                          <a:effectLst/>
                        </a:rPr>
                        <a:t>台</a:t>
                      </a:r>
                      <a:r>
                        <a:rPr lang="en-US" sz="2400" kern="100" dirty="0">
                          <a:effectLst/>
                        </a:rPr>
                        <a:t>PC)</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11990 RMB</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29277982"/>
                  </a:ext>
                </a:extLst>
              </a:tr>
              <a:tr h="907441">
                <a:tc>
                  <a:txBody>
                    <a:bodyPr/>
                    <a:lstStyle/>
                    <a:p>
                      <a:pPr algn="just">
                        <a:spcAft>
                          <a:spcPts val="0"/>
                        </a:spcAft>
                      </a:pPr>
                      <a:r>
                        <a:rPr lang="en-US" sz="2400" kern="100">
                          <a:effectLst/>
                        </a:rPr>
                        <a:t>Microsoft Project 2016 </a:t>
                      </a:r>
                      <a:r>
                        <a:rPr lang="zh-CN" sz="2400" kern="100">
                          <a:effectLst/>
                        </a:rPr>
                        <a:t>标准版</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4798 RMB</a:t>
                      </a:r>
                      <a:r>
                        <a:rPr lang="zh-CN" sz="2400" kern="100" dirty="0">
                          <a:effectLst/>
                        </a:rPr>
                        <a:t>（适用于一台</a:t>
                      </a:r>
                      <a:r>
                        <a:rPr lang="en-US" sz="2400" kern="100" dirty="0">
                          <a:effectLst/>
                        </a:rPr>
                        <a:t>PC</a:t>
                      </a:r>
                      <a:r>
                        <a:rPr lang="zh-CN" sz="2400" kern="100" dirty="0">
                          <a:effectLst/>
                        </a:rPr>
                        <a:t>）</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23990 RMB</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26716590"/>
                  </a:ext>
                </a:extLst>
              </a:tr>
              <a:tr h="351927">
                <a:tc>
                  <a:txBody>
                    <a:bodyPr/>
                    <a:lstStyle/>
                    <a:p>
                      <a:pPr algn="just">
                        <a:spcAft>
                          <a:spcPts val="0"/>
                        </a:spcAft>
                      </a:pPr>
                      <a:r>
                        <a:rPr lang="zh-CN" sz="2400" kern="100" dirty="0">
                          <a:effectLst/>
                        </a:rPr>
                        <a:t>墨刀 </a:t>
                      </a:r>
                      <a:r>
                        <a:rPr lang="zh-CN" altLang="en-US" sz="2400" kern="100" dirty="0">
                          <a:effectLst/>
                        </a:rPr>
                        <a:t>协作</a:t>
                      </a:r>
                      <a:r>
                        <a:rPr lang="zh-CN" sz="2400" kern="100" dirty="0">
                          <a:effectLst/>
                        </a:rPr>
                        <a:t>版</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algn="just" defTabSz="914400" rtl="0" eaLnBrk="1" latinLnBrk="0" hangingPunct="1">
                        <a:spcAft>
                          <a:spcPts val="0"/>
                        </a:spcAft>
                      </a:pPr>
                      <a:r>
                        <a:rPr lang="en-US" altLang="zh-CN" sz="2400" kern="100" dirty="0">
                          <a:solidFill>
                            <a:schemeClr val="dk1"/>
                          </a:solidFill>
                          <a:effectLst/>
                          <a:latin typeface="+mn-lt"/>
                          <a:ea typeface="+mn-ea"/>
                          <a:cs typeface="+mn-cs"/>
                        </a:rPr>
                        <a:t>1</a:t>
                      </a:r>
                      <a:endParaRPr lang="zh-CN" altLang="en-US" sz="2400"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spcAft>
                          <a:spcPts val="0"/>
                        </a:spcAft>
                      </a:pPr>
                      <a:r>
                        <a:rPr lang="en-US" altLang="zh-CN" sz="2400" kern="100" dirty="0">
                          <a:solidFill>
                            <a:schemeClr val="dk1"/>
                          </a:solidFill>
                          <a:effectLst/>
                          <a:latin typeface="+mn-lt"/>
                          <a:ea typeface="+mn-ea"/>
                          <a:cs typeface="+mn-cs"/>
                        </a:rPr>
                        <a:t>49RMB</a:t>
                      </a:r>
                      <a:endParaRPr lang="zh-CN" altLang="en-US" sz="2400" kern="100" dirty="0">
                        <a:solidFill>
                          <a:schemeClr val="dk1"/>
                        </a:solidFill>
                        <a:effectLst/>
                        <a:latin typeface="+mn-lt"/>
                        <a:ea typeface="+mn-ea"/>
                        <a:cs typeface="+mn-cs"/>
                      </a:endParaRPr>
                    </a:p>
                  </a:txBody>
                  <a:tcPr marL="68580" marR="68580" marT="0" marB="0"/>
                </a:tc>
                <a:tc>
                  <a:txBody>
                    <a:bodyPr/>
                    <a:lstStyle/>
                    <a:p>
                      <a:pPr algn="just">
                        <a:spcAft>
                          <a:spcPts val="0"/>
                        </a:spcAft>
                      </a:pPr>
                      <a:r>
                        <a:rPr lang="en-US" sz="2400" kern="100" dirty="0">
                          <a:effectLst/>
                        </a:rPr>
                        <a:t>49 RMB</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68246423"/>
                  </a:ext>
                </a:extLst>
              </a:tr>
              <a:tr h="1119952">
                <a:tc>
                  <a:txBody>
                    <a:bodyPr/>
                    <a:lstStyle/>
                    <a:p>
                      <a:pPr algn="just">
                        <a:spcAft>
                          <a:spcPts val="0"/>
                        </a:spcAft>
                      </a:pPr>
                      <a:r>
                        <a:rPr lang="en-US" sz="2400" kern="100" dirty="0" err="1">
                          <a:effectLst/>
                        </a:rPr>
                        <a:t>Staruml</a:t>
                      </a:r>
                      <a:r>
                        <a:rPr lang="en-US" sz="2400" kern="100" dirty="0">
                          <a:effectLst/>
                        </a:rPr>
                        <a:t> </a:t>
                      </a:r>
                      <a:r>
                        <a:rPr lang="en-US" sz="2400" kern="100" dirty="0" err="1">
                          <a:effectLst/>
                        </a:rPr>
                        <a:t>forWindows</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免费</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免费</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63279553"/>
                  </a:ext>
                </a:extLst>
              </a:tr>
            </a:tbl>
          </a:graphicData>
        </a:graphic>
      </p:graphicFrame>
      <p:sp>
        <p:nvSpPr>
          <p:cNvPr id="6" name="Rectangle 1">
            <a:extLst>
              <a:ext uri="{FF2B5EF4-FFF2-40B4-BE49-F238E27FC236}">
                <a16:creationId xmlns:a16="http://schemas.microsoft.com/office/drawing/2014/main" id="{AA455F3C-DB8B-4D86-BE22-7CDD9B970D92}"/>
              </a:ext>
            </a:extLst>
          </p:cNvPr>
          <p:cNvSpPr>
            <a:spLocks noChangeArrowheads="1"/>
          </p:cNvSpPr>
          <p:nvPr/>
        </p:nvSpPr>
        <p:spPr bwMode="auto">
          <a:xfrm>
            <a:off x="296175" y="793969"/>
            <a:ext cx="25458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bmk="_Toc531723851">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授权软件支出：</a:t>
            </a:r>
            <a:endParaRPr kumimoji="0" lang="zh-CN"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0755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0" y="209194"/>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成本管理计划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7" name="Rectangle 1">
            <a:extLst>
              <a:ext uri="{FF2B5EF4-FFF2-40B4-BE49-F238E27FC236}">
                <a16:creationId xmlns:a16="http://schemas.microsoft.com/office/drawing/2014/main" id="{6B16D174-A438-49DD-8F87-CED97943B50E}"/>
              </a:ext>
            </a:extLst>
          </p:cNvPr>
          <p:cNvSpPr>
            <a:spLocks noChangeArrowheads="1"/>
          </p:cNvSpPr>
          <p:nvPr/>
        </p:nvSpPr>
        <p:spPr bwMode="auto">
          <a:xfrm>
            <a:off x="0" y="1022302"/>
            <a:ext cx="15456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bmk="">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硬件支出</a:t>
            </a:r>
            <a:endParaRPr kumimoji="0" lang="zh-CN" altLang="en-US" sz="2400" b="0" i="0" u="none" strike="noStrike" cap="none" normalizeH="0" baseline="0" dirty="0" bmk="">
              <a:ln>
                <a:noFill/>
              </a:ln>
              <a:solidFill>
                <a:schemeClr val="tx1"/>
              </a:solidFill>
              <a:effectLst/>
            </a:endParaRPr>
          </a:p>
        </p:txBody>
      </p:sp>
      <p:graphicFrame>
        <p:nvGraphicFramePr>
          <p:cNvPr id="8" name="表格 7">
            <a:extLst>
              <a:ext uri="{FF2B5EF4-FFF2-40B4-BE49-F238E27FC236}">
                <a16:creationId xmlns:a16="http://schemas.microsoft.com/office/drawing/2014/main" id="{F9669C7D-F48E-4DB5-B351-11896B54BB40}"/>
              </a:ext>
            </a:extLst>
          </p:cNvPr>
          <p:cNvGraphicFramePr>
            <a:graphicFrameLocks noGrp="1"/>
          </p:cNvGraphicFramePr>
          <p:nvPr>
            <p:extLst>
              <p:ext uri="{D42A27DB-BD31-4B8C-83A1-F6EECF244321}">
                <p14:modId xmlns:p14="http://schemas.microsoft.com/office/powerpoint/2010/main" val="1811012142"/>
              </p:ext>
            </p:extLst>
          </p:nvPr>
        </p:nvGraphicFramePr>
        <p:xfrm>
          <a:off x="2461639" y="1361361"/>
          <a:ext cx="8453442" cy="1534341"/>
        </p:xfrm>
        <a:graphic>
          <a:graphicData uri="http://schemas.openxmlformats.org/drawingml/2006/table">
            <a:tbl>
              <a:tblPr firstRow="1" firstCol="1" bandRow="1">
                <a:tableStyleId>{5C22544A-7EE6-4342-B048-85BDC9FD1C3A}</a:tableStyleId>
              </a:tblPr>
              <a:tblGrid>
                <a:gridCol w="2112864">
                  <a:extLst>
                    <a:ext uri="{9D8B030D-6E8A-4147-A177-3AD203B41FA5}">
                      <a16:colId xmlns:a16="http://schemas.microsoft.com/office/drawing/2014/main" val="2299149249"/>
                    </a:ext>
                  </a:extLst>
                </a:gridCol>
                <a:gridCol w="2112864">
                  <a:extLst>
                    <a:ext uri="{9D8B030D-6E8A-4147-A177-3AD203B41FA5}">
                      <a16:colId xmlns:a16="http://schemas.microsoft.com/office/drawing/2014/main" val="1989650784"/>
                    </a:ext>
                  </a:extLst>
                </a:gridCol>
                <a:gridCol w="2113857">
                  <a:extLst>
                    <a:ext uri="{9D8B030D-6E8A-4147-A177-3AD203B41FA5}">
                      <a16:colId xmlns:a16="http://schemas.microsoft.com/office/drawing/2014/main" val="3536181516"/>
                    </a:ext>
                  </a:extLst>
                </a:gridCol>
                <a:gridCol w="2113857">
                  <a:extLst>
                    <a:ext uri="{9D8B030D-6E8A-4147-A177-3AD203B41FA5}">
                      <a16:colId xmlns:a16="http://schemas.microsoft.com/office/drawing/2014/main" val="2430786345"/>
                    </a:ext>
                  </a:extLst>
                </a:gridCol>
              </a:tblGrid>
              <a:tr h="867248">
                <a:tc>
                  <a:txBody>
                    <a:bodyPr/>
                    <a:lstStyle/>
                    <a:p>
                      <a:pPr algn="just">
                        <a:spcAft>
                          <a:spcPts val="0"/>
                        </a:spcAft>
                      </a:pPr>
                      <a:r>
                        <a:rPr lang="zh-CN" sz="2400" b="1" kern="100" dirty="0">
                          <a:effectLst/>
                        </a:rPr>
                        <a:t>名称</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zh-CN" sz="2400" b="1" kern="100" dirty="0">
                          <a:effectLst/>
                        </a:rPr>
                        <a:t>数量</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zh-CN" sz="2400" b="1" kern="100" dirty="0">
                          <a:effectLst/>
                        </a:rPr>
                        <a:t>估价</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zh-CN" sz="2400" b="1" kern="100" dirty="0">
                          <a:effectLst/>
                        </a:rPr>
                        <a:t>总计</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extLst>
                  <a:ext uri="{0D108BD9-81ED-4DB2-BD59-A6C34878D82A}">
                    <a16:rowId xmlns:a16="http://schemas.microsoft.com/office/drawing/2014/main" val="2660452623"/>
                  </a:ext>
                </a:extLst>
              </a:tr>
              <a:tr h="667093">
                <a:tc>
                  <a:txBody>
                    <a:bodyPr/>
                    <a:lstStyle/>
                    <a:p>
                      <a:pPr algn="just">
                        <a:spcAft>
                          <a:spcPts val="0"/>
                        </a:spcAft>
                      </a:pPr>
                      <a:r>
                        <a:rPr lang="en-US" sz="2400" b="1" kern="100">
                          <a:effectLst/>
                        </a:rPr>
                        <a:t>PC</a:t>
                      </a:r>
                      <a:endParaRPr lang="zh-CN" sz="24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en-US" sz="2400" b="1" kern="100" dirty="0">
                          <a:effectLst/>
                        </a:rPr>
                        <a:t>5</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en-US" sz="2400" b="1" kern="100" dirty="0">
                          <a:effectLst/>
                        </a:rPr>
                        <a:t>5000RMB </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en-US" sz="2400" b="1" kern="100" dirty="0">
                          <a:effectLst/>
                        </a:rPr>
                        <a:t>25000RMB</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extLst>
                  <a:ext uri="{0D108BD9-81ED-4DB2-BD59-A6C34878D82A}">
                    <a16:rowId xmlns:a16="http://schemas.microsoft.com/office/drawing/2014/main" val="2213627224"/>
                  </a:ext>
                </a:extLst>
              </a:tr>
            </a:tbl>
          </a:graphicData>
        </a:graphic>
      </p:graphicFrame>
      <p:sp>
        <p:nvSpPr>
          <p:cNvPr id="4" name="矩形 3">
            <a:extLst>
              <a:ext uri="{FF2B5EF4-FFF2-40B4-BE49-F238E27FC236}">
                <a16:creationId xmlns:a16="http://schemas.microsoft.com/office/drawing/2014/main" id="{55A56251-B87B-49B5-8D87-EFE214241BE6}"/>
              </a:ext>
            </a:extLst>
          </p:cNvPr>
          <p:cNvSpPr/>
          <p:nvPr/>
        </p:nvSpPr>
        <p:spPr>
          <a:xfrm>
            <a:off x="0" y="3198167"/>
            <a:ext cx="1545616" cy="461665"/>
          </a:xfrm>
          <a:prstGeom prst="rect">
            <a:avLst/>
          </a:prstGeom>
        </p:spPr>
        <p:txBody>
          <a:bodyPr wrap="none">
            <a:spAutoFit/>
          </a:bodyPr>
          <a:lstStyle/>
          <a:p>
            <a:pPr eaLnBrk="0" fontAlgn="base" hangingPunct="0">
              <a:spcBef>
                <a:spcPct val="0"/>
              </a:spcBef>
              <a:spcAft>
                <a:spcPct val="0"/>
              </a:spcAft>
              <a:buFontTx/>
              <a:buChar char="•"/>
            </a:pPr>
            <a:r>
              <a:rPr lang="zh-CN" altLang="en-US" sz="2400" b="1" dirty="0" bmk="">
                <a:solidFill>
                  <a:srgbClr val="000000"/>
                </a:solidFill>
                <a:latin typeface="等线" panose="02010600030101010101" pitchFamily="2" charset="-122"/>
                <a:ea typeface="宋体" panose="02010600030101010101" pitchFamily="2" charset="-122"/>
                <a:cs typeface="Times New Roman" panose="02020603050405020304" pitchFamily="18" charset="0"/>
              </a:rPr>
              <a:t>人力支出</a:t>
            </a:r>
          </a:p>
        </p:txBody>
      </p:sp>
      <p:graphicFrame>
        <p:nvGraphicFramePr>
          <p:cNvPr id="9" name="表格 8">
            <a:extLst>
              <a:ext uri="{FF2B5EF4-FFF2-40B4-BE49-F238E27FC236}">
                <a16:creationId xmlns:a16="http://schemas.microsoft.com/office/drawing/2014/main" id="{D476AD4E-4022-4A80-856B-6069883CDC12}"/>
              </a:ext>
            </a:extLst>
          </p:cNvPr>
          <p:cNvGraphicFramePr>
            <a:graphicFrameLocks noGrp="1"/>
          </p:cNvGraphicFramePr>
          <p:nvPr>
            <p:extLst>
              <p:ext uri="{D42A27DB-BD31-4B8C-83A1-F6EECF244321}">
                <p14:modId xmlns:p14="http://schemas.microsoft.com/office/powerpoint/2010/main" val="3261792975"/>
              </p:ext>
            </p:extLst>
          </p:nvPr>
        </p:nvGraphicFramePr>
        <p:xfrm>
          <a:off x="2461638" y="3570865"/>
          <a:ext cx="8453441" cy="1463040"/>
        </p:xfrm>
        <a:graphic>
          <a:graphicData uri="http://schemas.openxmlformats.org/drawingml/2006/table">
            <a:tbl>
              <a:tblPr firstRow="1" firstCol="1" bandRow="1">
                <a:tableStyleId>{5C22544A-7EE6-4342-B048-85BDC9FD1C3A}</a:tableStyleId>
              </a:tblPr>
              <a:tblGrid>
                <a:gridCol w="2817151">
                  <a:extLst>
                    <a:ext uri="{9D8B030D-6E8A-4147-A177-3AD203B41FA5}">
                      <a16:colId xmlns:a16="http://schemas.microsoft.com/office/drawing/2014/main" val="3768055070"/>
                    </a:ext>
                  </a:extLst>
                </a:gridCol>
                <a:gridCol w="2818145">
                  <a:extLst>
                    <a:ext uri="{9D8B030D-6E8A-4147-A177-3AD203B41FA5}">
                      <a16:colId xmlns:a16="http://schemas.microsoft.com/office/drawing/2014/main" val="669540745"/>
                    </a:ext>
                  </a:extLst>
                </a:gridCol>
                <a:gridCol w="2818145">
                  <a:extLst>
                    <a:ext uri="{9D8B030D-6E8A-4147-A177-3AD203B41FA5}">
                      <a16:colId xmlns:a16="http://schemas.microsoft.com/office/drawing/2014/main" val="4035100627"/>
                    </a:ext>
                  </a:extLst>
                </a:gridCol>
              </a:tblGrid>
              <a:tr h="463816">
                <a:tc>
                  <a:txBody>
                    <a:bodyPr/>
                    <a:lstStyle/>
                    <a:p>
                      <a:pPr algn="just">
                        <a:spcAft>
                          <a:spcPts val="0"/>
                        </a:spcAft>
                      </a:pPr>
                      <a:r>
                        <a:rPr lang="zh-CN" sz="2400" b="1" kern="100" dirty="0">
                          <a:effectLst/>
                        </a:rPr>
                        <a:t>工时数</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zh-CN" sz="2400" b="1" kern="100" dirty="0">
                          <a:effectLst/>
                        </a:rPr>
                        <a:t>杭州市</a:t>
                      </a:r>
                      <a:r>
                        <a:rPr lang="en-US" sz="2400" b="1" kern="100" dirty="0">
                          <a:effectLst/>
                        </a:rPr>
                        <a:t>IT</a:t>
                      </a:r>
                      <a:r>
                        <a:rPr lang="zh-CN" sz="2400" b="1" kern="100" dirty="0">
                          <a:effectLst/>
                        </a:rPr>
                        <a:t>行业人均工资</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zh-CN" sz="2400" b="1" kern="100">
                          <a:effectLst/>
                        </a:rPr>
                        <a:t>总计</a:t>
                      </a:r>
                      <a:endParaRPr lang="zh-CN" sz="2400" b="1"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extLst>
                  <a:ext uri="{0D108BD9-81ED-4DB2-BD59-A6C34878D82A}">
                    <a16:rowId xmlns:a16="http://schemas.microsoft.com/office/drawing/2014/main" val="216377463"/>
                  </a:ext>
                </a:extLst>
              </a:tr>
              <a:tr h="353917">
                <a:tc>
                  <a:txBody>
                    <a:bodyPr/>
                    <a:lstStyle/>
                    <a:p>
                      <a:pPr algn="just">
                        <a:spcAft>
                          <a:spcPts val="0"/>
                        </a:spcAft>
                      </a:pPr>
                      <a:r>
                        <a:rPr lang="en-US" sz="2400" b="1" kern="100" dirty="0">
                          <a:effectLst/>
                        </a:rPr>
                        <a:t>700.42h</a:t>
                      </a:r>
                      <a:r>
                        <a:rPr lang="zh-CN" sz="2400" b="1" kern="100" dirty="0">
                          <a:effectLst/>
                        </a:rPr>
                        <a:t>（</a:t>
                      </a:r>
                      <a:r>
                        <a:rPr lang="en-US" sz="2400" b="1" kern="100" dirty="0">
                          <a:effectLst/>
                        </a:rPr>
                        <a:t>5</a:t>
                      </a:r>
                      <a:r>
                        <a:rPr lang="zh-CN" sz="2400" b="1" kern="100" dirty="0">
                          <a:effectLst/>
                        </a:rPr>
                        <a:t>人）</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en-US" sz="2400" b="1" kern="100" dirty="0">
                          <a:effectLst/>
                        </a:rPr>
                        <a:t>69.3RMB</a:t>
                      </a:r>
                      <a:r>
                        <a:rPr lang="zh-CN" sz="2400" b="1" kern="100" dirty="0">
                          <a:effectLst/>
                        </a:rPr>
                        <a:t>每人每小时</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en-US" sz="2400" b="1" kern="100" dirty="0">
                          <a:effectLst/>
                        </a:rPr>
                        <a:t>48539.106RMB</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extLst>
                  <a:ext uri="{0D108BD9-81ED-4DB2-BD59-A6C34878D82A}">
                    <a16:rowId xmlns:a16="http://schemas.microsoft.com/office/drawing/2014/main" val="1764883354"/>
                  </a:ext>
                </a:extLst>
              </a:tr>
            </a:tbl>
          </a:graphicData>
        </a:graphic>
      </p:graphicFrame>
      <p:sp>
        <p:nvSpPr>
          <p:cNvPr id="10" name="矩形 9">
            <a:extLst>
              <a:ext uri="{FF2B5EF4-FFF2-40B4-BE49-F238E27FC236}">
                <a16:creationId xmlns:a16="http://schemas.microsoft.com/office/drawing/2014/main" id="{561DDC55-1278-4A3F-B3B3-0B33A3D477CA}"/>
              </a:ext>
            </a:extLst>
          </p:cNvPr>
          <p:cNvSpPr/>
          <p:nvPr/>
        </p:nvSpPr>
        <p:spPr>
          <a:xfrm>
            <a:off x="3475771" y="5552798"/>
            <a:ext cx="6096000" cy="800219"/>
          </a:xfrm>
          <a:prstGeom prst="rect">
            <a:avLst/>
          </a:prstGeom>
        </p:spPr>
        <p:txBody>
          <a:bodyPr>
            <a:spAutoFit/>
          </a:bodyPr>
          <a:lstStyle/>
          <a:p>
            <a:pPr lvl="1" eaLnBrk="0" fontAlgn="base" hangingPunct="0">
              <a:spcBef>
                <a:spcPct val="0"/>
              </a:spcBef>
              <a:spcAft>
                <a:spcPct val="0"/>
              </a:spcAft>
              <a:buClr>
                <a:srgbClr val="000000"/>
              </a:buClr>
            </a:pPr>
            <a:r>
              <a:rPr lang="zh-CN" altLang="en-US" sz="2400" b="1" dirty="0" bmk="">
                <a:solidFill>
                  <a:srgbClr val="000000"/>
                </a:solidFill>
                <a:latin typeface="等线" panose="02010600030101010101" pitchFamily="2" charset="-122"/>
                <a:ea typeface="宋体" panose="02010600030101010101" pitchFamily="2" charset="-122"/>
                <a:cs typeface="Times New Roman" panose="02020603050405020304" pitchFamily="18" charset="0"/>
              </a:rPr>
              <a:t>总计</a:t>
            </a:r>
            <a:endParaRPr lang="zh-CN" altLang="en-US" sz="2400" dirty="0"/>
          </a:p>
          <a:p>
            <a:pPr lvl="0" eaLnBrk="0" fontAlgn="base" hangingPunct="0">
              <a:spcBef>
                <a:spcPct val="0"/>
              </a:spcBef>
              <a:spcAft>
                <a:spcPct val="0"/>
              </a:spcAft>
            </a:pPr>
            <a:r>
              <a:rPr lang="en-US" altLang="zh-CN" sz="2200" b="1" dirty="0">
                <a:latin typeface="Calibri" panose="020F0502020204030204" pitchFamily="34" charset="0"/>
                <a:ea typeface="宋体" panose="02010600030101010101" pitchFamily="2" charset="-122"/>
                <a:cs typeface="Calibri" panose="020F0502020204030204" pitchFamily="34" charset="0"/>
              </a:rPr>
              <a:t>	110067.106RMB</a:t>
            </a:r>
            <a:endParaRPr lang="en-US" altLang="zh-CN" dirty="0">
              <a:latin typeface="Arial" panose="020B0604020202020204" pitchFamily="34" charset="0"/>
            </a:endParaRPr>
          </a:p>
        </p:txBody>
      </p:sp>
    </p:spTree>
    <p:extLst>
      <p:ext uri="{BB962C8B-B14F-4D97-AF65-F5344CB8AC3E}">
        <p14:creationId xmlns:p14="http://schemas.microsoft.com/office/powerpoint/2010/main" val="459758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风险管理计划：</a:t>
            </a:r>
          </a:p>
        </p:txBody>
      </p:sp>
      <p:sp>
        <p:nvSpPr>
          <p:cNvPr id="11" name="Rectangle 1">
            <a:extLst>
              <a:ext uri="{FF2B5EF4-FFF2-40B4-BE49-F238E27FC236}">
                <a16:creationId xmlns:a16="http://schemas.microsoft.com/office/drawing/2014/main" id="{B55CAC5A-190B-4EEE-B641-D47DEDCCD45E}"/>
              </a:ext>
            </a:extLst>
          </p:cNvPr>
          <p:cNvSpPr>
            <a:spLocks noChangeArrowheads="1"/>
          </p:cNvSpPr>
          <p:nvPr/>
        </p:nvSpPr>
        <p:spPr bwMode="auto">
          <a:xfrm>
            <a:off x="3408951" y="1007657"/>
            <a:ext cx="278313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项目风险类别定义</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12" name="表格 11">
            <a:extLst>
              <a:ext uri="{FF2B5EF4-FFF2-40B4-BE49-F238E27FC236}">
                <a16:creationId xmlns:a16="http://schemas.microsoft.com/office/drawing/2014/main" id="{2D7F2798-F546-4C95-A1AC-76649D825E8B}"/>
              </a:ext>
            </a:extLst>
          </p:cNvPr>
          <p:cNvGraphicFramePr>
            <a:graphicFrameLocks noGrp="1"/>
          </p:cNvGraphicFramePr>
          <p:nvPr>
            <p:extLst>
              <p:ext uri="{D42A27DB-BD31-4B8C-83A1-F6EECF244321}">
                <p14:modId xmlns:p14="http://schemas.microsoft.com/office/powerpoint/2010/main" val="3366207210"/>
              </p:ext>
            </p:extLst>
          </p:nvPr>
        </p:nvGraphicFramePr>
        <p:xfrm>
          <a:off x="3206256" y="1469322"/>
          <a:ext cx="7647273" cy="5120640"/>
        </p:xfrm>
        <a:graphic>
          <a:graphicData uri="http://schemas.openxmlformats.org/drawingml/2006/table">
            <a:tbl>
              <a:tblPr firstRow="1" firstCol="1" bandRow="1">
                <a:tableStyleId>{5C22544A-7EE6-4342-B048-85BDC9FD1C3A}</a:tableStyleId>
              </a:tblPr>
              <a:tblGrid>
                <a:gridCol w="1567635">
                  <a:extLst>
                    <a:ext uri="{9D8B030D-6E8A-4147-A177-3AD203B41FA5}">
                      <a16:colId xmlns:a16="http://schemas.microsoft.com/office/drawing/2014/main" val="1862428963"/>
                    </a:ext>
                  </a:extLst>
                </a:gridCol>
                <a:gridCol w="6079638">
                  <a:extLst>
                    <a:ext uri="{9D8B030D-6E8A-4147-A177-3AD203B41FA5}">
                      <a16:colId xmlns:a16="http://schemas.microsoft.com/office/drawing/2014/main" val="3980607742"/>
                    </a:ext>
                  </a:extLst>
                </a:gridCol>
              </a:tblGrid>
              <a:tr h="329863">
                <a:tc>
                  <a:txBody>
                    <a:bodyPr/>
                    <a:lstStyle/>
                    <a:p>
                      <a:pPr algn="just">
                        <a:spcAft>
                          <a:spcPts val="0"/>
                        </a:spcAft>
                      </a:pPr>
                      <a:r>
                        <a:rPr lang="zh-CN" sz="2400" kern="100">
                          <a:effectLst/>
                        </a:rPr>
                        <a:t>风险类别</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描述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78379371"/>
                  </a:ext>
                </a:extLst>
              </a:tr>
              <a:tr h="659727">
                <a:tc>
                  <a:txBody>
                    <a:bodyPr/>
                    <a:lstStyle/>
                    <a:p>
                      <a:pPr algn="just">
                        <a:spcAft>
                          <a:spcPts val="0"/>
                        </a:spcAft>
                      </a:pPr>
                      <a:r>
                        <a:rPr lang="zh-CN" sz="2400" kern="100">
                          <a:effectLst/>
                        </a:rPr>
                        <a:t>技术风险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指开发人员在设计、实现、接口、验证，维护等方面会遇到技术性问题等。</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00706894"/>
                  </a:ext>
                </a:extLst>
              </a:tr>
              <a:tr h="329863">
                <a:tc>
                  <a:txBody>
                    <a:bodyPr/>
                    <a:lstStyle/>
                    <a:p>
                      <a:pPr algn="just">
                        <a:spcAft>
                          <a:spcPts val="0"/>
                        </a:spcAft>
                      </a:pPr>
                      <a:r>
                        <a:rPr lang="zh-CN" sz="2400" kern="100">
                          <a:effectLst/>
                        </a:rPr>
                        <a:t>需求风险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指用户临时增加、改变需求或对需求不满意等。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5858113"/>
                  </a:ext>
                </a:extLst>
              </a:tr>
              <a:tr h="659727">
                <a:tc>
                  <a:txBody>
                    <a:bodyPr/>
                    <a:lstStyle/>
                    <a:p>
                      <a:pPr algn="just">
                        <a:spcAft>
                          <a:spcPts val="0"/>
                        </a:spcAft>
                      </a:pPr>
                      <a:r>
                        <a:rPr lang="zh-CN" sz="2400" kern="100">
                          <a:effectLst/>
                        </a:rPr>
                        <a:t>人员风险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指开发人员的临时无法参与开发等，以及开发人员配置改变等。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18090057"/>
                  </a:ext>
                </a:extLst>
              </a:tr>
              <a:tr h="659727">
                <a:tc>
                  <a:txBody>
                    <a:bodyPr/>
                    <a:lstStyle/>
                    <a:p>
                      <a:pPr algn="just">
                        <a:spcAft>
                          <a:spcPts val="0"/>
                        </a:spcAft>
                      </a:pPr>
                      <a:r>
                        <a:rPr lang="zh-CN" sz="2400" kern="100" dirty="0">
                          <a:effectLst/>
                        </a:rPr>
                        <a:t>工具风险</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指开发过程中的工具无法达到开发的要求，以及变更开发工具等。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82358335"/>
                  </a:ext>
                </a:extLst>
              </a:tr>
              <a:tr h="659727">
                <a:tc>
                  <a:txBody>
                    <a:bodyPr/>
                    <a:lstStyle/>
                    <a:p>
                      <a:pPr algn="just">
                        <a:spcAft>
                          <a:spcPts val="0"/>
                        </a:spcAft>
                      </a:pPr>
                      <a:r>
                        <a:rPr lang="zh-CN" sz="2400" kern="100">
                          <a:effectLst/>
                        </a:rPr>
                        <a:t>任务风险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指开发人员对任务的不明确，以及开发人员没有及时完成自己的任务，团队合作配合问题等。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1528175"/>
                  </a:ext>
                </a:extLst>
              </a:tr>
              <a:tr h="659727">
                <a:tc>
                  <a:txBody>
                    <a:bodyPr/>
                    <a:lstStyle/>
                    <a:p>
                      <a:pPr algn="just">
                        <a:spcAft>
                          <a:spcPts val="0"/>
                        </a:spcAft>
                      </a:pPr>
                      <a:r>
                        <a:rPr lang="zh-CN" sz="2400" kern="100">
                          <a:effectLst/>
                        </a:rPr>
                        <a:t>沟通风险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指客户与需求分析师，开发组内人员，项目经理与开发人员等在沟通上产生问题等。</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7774584"/>
                  </a:ext>
                </a:extLst>
              </a:tr>
            </a:tbl>
          </a:graphicData>
        </a:graphic>
      </p:graphicFrame>
    </p:spTree>
    <p:extLst>
      <p:ext uri="{BB962C8B-B14F-4D97-AF65-F5344CB8AC3E}">
        <p14:creationId xmlns:p14="http://schemas.microsoft.com/office/powerpoint/2010/main" val="2685443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风险管理计划：</a:t>
            </a:r>
          </a:p>
        </p:txBody>
      </p:sp>
      <p:sp>
        <p:nvSpPr>
          <p:cNvPr id="6" name="Rectangle 1">
            <a:extLst>
              <a:ext uri="{FF2B5EF4-FFF2-40B4-BE49-F238E27FC236}">
                <a16:creationId xmlns:a16="http://schemas.microsoft.com/office/drawing/2014/main" id="{D31895F3-2684-4182-A73E-7EE6FDF40DBA}"/>
              </a:ext>
            </a:extLst>
          </p:cNvPr>
          <p:cNvSpPr>
            <a:spLocks noChangeArrowheads="1"/>
          </p:cNvSpPr>
          <p:nvPr/>
        </p:nvSpPr>
        <p:spPr bwMode="auto">
          <a:xfrm>
            <a:off x="3339494" y="1469322"/>
            <a:ext cx="505779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项目风险概率和影响定义</a:t>
            </a:r>
            <a:endParaRPr kumimoji="0" lang="zh-CN" altLang="zh-CN"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风</a:t>
            </a:r>
            <a:r>
              <a:rPr kumimoji="0" lang="zh-CN" altLang="zh-CN" sz="2000" b="0" i="0" u="none" strike="noStrike" cap="none" normalizeH="0" baseline="0" dirty="0" bmk="">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险可能性的定性描述及其相应的范围值：</a:t>
            </a:r>
            <a:endParaRPr kumimoji="0" lang="zh-CN" altLang="zh-CN" sz="2000" b="0" i="0" u="none" strike="noStrike" cap="none" normalizeH="0" baseline="0" dirty="0" bmk="">
              <a:ln>
                <a:noFill/>
              </a:ln>
              <a:solidFill>
                <a:schemeClr val="tx1"/>
              </a:solidFill>
              <a:effectLst/>
            </a:endParaRPr>
          </a:p>
        </p:txBody>
      </p:sp>
      <p:graphicFrame>
        <p:nvGraphicFramePr>
          <p:cNvPr id="7" name="表格 6">
            <a:extLst>
              <a:ext uri="{FF2B5EF4-FFF2-40B4-BE49-F238E27FC236}">
                <a16:creationId xmlns:a16="http://schemas.microsoft.com/office/drawing/2014/main" id="{96B8FDAE-3093-4A11-ACD1-6BBD462A73F8}"/>
              </a:ext>
            </a:extLst>
          </p:cNvPr>
          <p:cNvGraphicFramePr>
            <a:graphicFrameLocks noGrp="1"/>
          </p:cNvGraphicFramePr>
          <p:nvPr>
            <p:extLst>
              <p:ext uri="{D42A27DB-BD31-4B8C-83A1-F6EECF244321}">
                <p14:modId xmlns:p14="http://schemas.microsoft.com/office/powerpoint/2010/main" val="2473113988"/>
              </p:ext>
            </p:extLst>
          </p:nvPr>
        </p:nvGraphicFramePr>
        <p:xfrm>
          <a:off x="3288964" y="2297982"/>
          <a:ext cx="7340344" cy="1748702"/>
        </p:xfrm>
        <a:graphic>
          <a:graphicData uri="http://schemas.openxmlformats.org/drawingml/2006/table">
            <a:tbl>
              <a:tblPr firstRow="1" firstCol="1" bandRow="1">
                <a:tableStyleId>{5C22544A-7EE6-4342-B048-85BDC9FD1C3A}</a:tableStyleId>
              </a:tblPr>
              <a:tblGrid>
                <a:gridCol w="1834656">
                  <a:extLst>
                    <a:ext uri="{9D8B030D-6E8A-4147-A177-3AD203B41FA5}">
                      <a16:colId xmlns:a16="http://schemas.microsoft.com/office/drawing/2014/main" val="2726368884"/>
                    </a:ext>
                  </a:extLst>
                </a:gridCol>
                <a:gridCol w="1834656">
                  <a:extLst>
                    <a:ext uri="{9D8B030D-6E8A-4147-A177-3AD203B41FA5}">
                      <a16:colId xmlns:a16="http://schemas.microsoft.com/office/drawing/2014/main" val="1389534877"/>
                    </a:ext>
                  </a:extLst>
                </a:gridCol>
                <a:gridCol w="1835516">
                  <a:extLst>
                    <a:ext uri="{9D8B030D-6E8A-4147-A177-3AD203B41FA5}">
                      <a16:colId xmlns:a16="http://schemas.microsoft.com/office/drawing/2014/main" val="2650421968"/>
                    </a:ext>
                  </a:extLst>
                </a:gridCol>
                <a:gridCol w="1835516">
                  <a:extLst>
                    <a:ext uri="{9D8B030D-6E8A-4147-A177-3AD203B41FA5}">
                      <a16:colId xmlns:a16="http://schemas.microsoft.com/office/drawing/2014/main" val="734960292"/>
                    </a:ext>
                  </a:extLst>
                </a:gridCol>
              </a:tblGrid>
              <a:tr h="582901">
                <a:tc>
                  <a:txBody>
                    <a:bodyPr/>
                    <a:lstStyle/>
                    <a:p>
                      <a:pPr algn="l">
                        <a:spcAft>
                          <a:spcPts val="0"/>
                        </a:spcAft>
                      </a:pPr>
                      <a:r>
                        <a:rPr lang="zh-CN" sz="2400" kern="100" dirty="0">
                          <a:effectLst/>
                        </a:rPr>
                        <a:t>可能性等级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中</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低</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7462174"/>
                  </a:ext>
                </a:extLst>
              </a:tr>
              <a:tr h="1165801">
                <a:tc>
                  <a:txBody>
                    <a:bodyPr/>
                    <a:lstStyle/>
                    <a:p>
                      <a:pPr algn="l">
                        <a:spcAft>
                          <a:spcPts val="0"/>
                        </a:spcAft>
                      </a:pPr>
                      <a:r>
                        <a:rPr lang="zh-CN" sz="2400" kern="100" dirty="0">
                          <a:effectLst/>
                        </a:rPr>
                        <a:t>范围</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概率超过</a:t>
                      </a:r>
                      <a:r>
                        <a:rPr lang="en-US" sz="2400" kern="100" dirty="0">
                          <a:effectLst/>
                        </a:rPr>
                        <a:t>50%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概率</a:t>
                      </a:r>
                      <a:r>
                        <a:rPr lang="en-US" sz="2400" kern="100" dirty="0">
                          <a:effectLst/>
                        </a:rPr>
                        <a:t>10%</a:t>
                      </a:r>
                      <a:r>
                        <a:rPr lang="zh-CN" sz="2400" kern="100" dirty="0">
                          <a:effectLst/>
                        </a:rPr>
                        <a:t>到</a:t>
                      </a:r>
                      <a:r>
                        <a:rPr lang="en-US" sz="2400" kern="100" dirty="0">
                          <a:effectLst/>
                        </a:rPr>
                        <a:t>50%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概率低于</a:t>
                      </a:r>
                      <a:r>
                        <a:rPr lang="en-US" sz="2400" kern="100" dirty="0">
                          <a:effectLst/>
                        </a:rPr>
                        <a:t>10%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6847198"/>
                  </a:ext>
                </a:extLst>
              </a:tr>
            </a:tbl>
          </a:graphicData>
        </a:graphic>
      </p:graphicFrame>
      <p:sp>
        <p:nvSpPr>
          <p:cNvPr id="8" name="矩形 7">
            <a:extLst>
              <a:ext uri="{FF2B5EF4-FFF2-40B4-BE49-F238E27FC236}">
                <a16:creationId xmlns:a16="http://schemas.microsoft.com/office/drawing/2014/main" id="{6F7C5954-22F2-4A06-B6FB-20B15680F496}"/>
              </a:ext>
            </a:extLst>
          </p:cNvPr>
          <p:cNvSpPr/>
          <p:nvPr/>
        </p:nvSpPr>
        <p:spPr>
          <a:xfrm>
            <a:off x="3188573" y="4415437"/>
            <a:ext cx="4870244" cy="400110"/>
          </a:xfrm>
          <a:prstGeom prst="rect">
            <a:avLst/>
          </a:prstGeom>
        </p:spPr>
        <p:txBody>
          <a:bodyPr wrap="none">
            <a:spAutoFit/>
          </a:bodyPr>
          <a:lstStyle/>
          <a:p>
            <a:r>
              <a:rPr lang="zh-CN" altLang="zh-CN" sz="2000" dirty="0" bmk="">
                <a:latin typeface="Calibri" panose="020F0502020204030204" pitchFamily="34" charset="0"/>
                <a:ea typeface="宋体" panose="02010600030101010101" pitchFamily="2" charset="-122"/>
                <a:cs typeface="Calibri" panose="020F0502020204030204" pitchFamily="34" charset="0"/>
              </a:rPr>
              <a:t>对成本影响的定性描述及其相应的范围值</a:t>
            </a:r>
            <a:r>
              <a:rPr lang="en-US" altLang="zh-CN" sz="2000" dirty="0" bmk="">
                <a:latin typeface="Calibri" panose="020F0502020204030204" pitchFamily="34" charset="0"/>
                <a:ea typeface="宋体" panose="02010600030101010101" pitchFamily="2" charset="-122"/>
                <a:cs typeface="Calibri" panose="020F0502020204030204" pitchFamily="34" charset="0"/>
              </a:rPr>
              <a:t>:</a:t>
            </a:r>
            <a:endParaRPr lang="zh-CN" altLang="en-US" sz="2000" dirty="0"/>
          </a:p>
        </p:txBody>
      </p:sp>
      <p:graphicFrame>
        <p:nvGraphicFramePr>
          <p:cNvPr id="9" name="表格 8">
            <a:extLst>
              <a:ext uri="{FF2B5EF4-FFF2-40B4-BE49-F238E27FC236}">
                <a16:creationId xmlns:a16="http://schemas.microsoft.com/office/drawing/2014/main" id="{97DC5B6A-3044-4363-B73C-88F8F7D70870}"/>
              </a:ext>
            </a:extLst>
          </p:cNvPr>
          <p:cNvGraphicFramePr>
            <a:graphicFrameLocks noGrp="1"/>
          </p:cNvGraphicFramePr>
          <p:nvPr>
            <p:extLst>
              <p:ext uri="{D42A27DB-BD31-4B8C-83A1-F6EECF244321}">
                <p14:modId xmlns:p14="http://schemas.microsoft.com/office/powerpoint/2010/main" val="1052824425"/>
              </p:ext>
            </p:extLst>
          </p:nvPr>
        </p:nvGraphicFramePr>
        <p:xfrm>
          <a:off x="3288964" y="4875626"/>
          <a:ext cx="7612816" cy="1828800"/>
        </p:xfrm>
        <a:graphic>
          <a:graphicData uri="http://schemas.openxmlformats.org/drawingml/2006/table">
            <a:tbl>
              <a:tblPr firstRow="1" firstCol="1" bandRow="1">
                <a:tableStyleId>{5C22544A-7EE6-4342-B048-85BDC9FD1C3A}</a:tableStyleId>
              </a:tblPr>
              <a:tblGrid>
                <a:gridCol w="1902758">
                  <a:extLst>
                    <a:ext uri="{9D8B030D-6E8A-4147-A177-3AD203B41FA5}">
                      <a16:colId xmlns:a16="http://schemas.microsoft.com/office/drawing/2014/main" val="1761844850"/>
                    </a:ext>
                  </a:extLst>
                </a:gridCol>
                <a:gridCol w="1902758">
                  <a:extLst>
                    <a:ext uri="{9D8B030D-6E8A-4147-A177-3AD203B41FA5}">
                      <a16:colId xmlns:a16="http://schemas.microsoft.com/office/drawing/2014/main" val="1440126684"/>
                    </a:ext>
                  </a:extLst>
                </a:gridCol>
                <a:gridCol w="1903650">
                  <a:extLst>
                    <a:ext uri="{9D8B030D-6E8A-4147-A177-3AD203B41FA5}">
                      <a16:colId xmlns:a16="http://schemas.microsoft.com/office/drawing/2014/main" val="4009725660"/>
                    </a:ext>
                  </a:extLst>
                </a:gridCol>
                <a:gridCol w="1903650">
                  <a:extLst>
                    <a:ext uri="{9D8B030D-6E8A-4147-A177-3AD203B41FA5}">
                      <a16:colId xmlns:a16="http://schemas.microsoft.com/office/drawing/2014/main" val="3952583002"/>
                    </a:ext>
                  </a:extLst>
                </a:gridCol>
              </a:tblGrid>
              <a:tr h="0">
                <a:tc>
                  <a:txBody>
                    <a:bodyPr/>
                    <a:lstStyle/>
                    <a:p>
                      <a:pPr algn="l">
                        <a:spcAft>
                          <a:spcPts val="0"/>
                        </a:spcAft>
                      </a:pPr>
                      <a:r>
                        <a:rPr lang="zh-CN" sz="2400" kern="100">
                          <a:effectLst/>
                        </a:rPr>
                        <a:t>影响等级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中</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低</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60243872"/>
                  </a:ext>
                </a:extLst>
              </a:tr>
              <a:tr h="671830">
                <a:tc>
                  <a:txBody>
                    <a:bodyPr/>
                    <a:lstStyle/>
                    <a:p>
                      <a:pPr algn="l">
                        <a:spcAft>
                          <a:spcPts val="0"/>
                        </a:spcAft>
                      </a:pPr>
                      <a:r>
                        <a:rPr lang="zh-CN" sz="2400" kern="100" dirty="0">
                          <a:effectLst/>
                        </a:rPr>
                        <a:t>范围</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超出预算</a:t>
                      </a:r>
                      <a:r>
                        <a:rPr lang="en-US" sz="2400" kern="100" dirty="0">
                          <a:effectLst/>
                        </a:rPr>
                        <a:t>30%</a:t>
                      </a:r>
                      <a:endParaRPr lang="zh-CN" sz="2400" kern="100" dirty="0">
                        <a:effectLst/>
                      </a:endParaRPr>
                    </a:p>
                    <a:p>
                      <a:pPr algn="l">
                        <a:spcAft>
                          <a:spcPts val="0"/>
                        </a:spcAft>
                      </a:pPr>
                      <a:r>
                        <a:rPr lang="zh-CN" sz="2400" kern="100" dirty="0">
                          <a:effectLst/>
                        </a:rPr>
                        <a:t>延期</a:t>
                      </a:r>
                      <a:r>
                        <a:rPr lang="en-US" sz="2400" kern="100" dirty="0">
                          <a:effectLst/>
                        </a:rPr>
                        <a:t>2</a:t>
                      </a:r>
                      <a:r>
                        <a:rPr lang="zh-CN" sz="2400" kern="100" dirty="0">
                          <a:effectLst/>
                        </a:rPr>
                        <a:t>个月以上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超出预算</a:t>
                      </a:r>
                      <a:r>
                        <a:rPr lang="en-US" sz="2400" kern="100" dirty="0">
                          <a:effectLst/>
                        </a:rPr>
                        <a:t>10%-30%</a:t>
                      </a:r>
                      <a:endParaRPr lang="zh-CN" sz="2400" kern="100" dirty="0">
                        <a:effectLst/>
                      </a:endParaRPr>
                    </a:p>
                    <a:p>
                      <a:pPr algn="l">
                        <a:spcAft>
                          <a:spcPts val="0"/>
                        </a:spcAft>
                      </a:pPr>
                      <a:r>
                        <a:rPr lang="zh-CN" sz="2400" kern="100" dirty="0">
                          <a:effectLst/>
                        </a:rPr>
                        <a:t>延期一个月到两个月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超出预算</a:t>
                      </a:r>
                      <a:r>
                        <a:rPr lang="en-US" sz="2400" kern="100" dirty="0">
                          <a:effectLst/>
                        </a:rPr>
                        <a:t>10%</a:t>
                      </a:r>
                      <a:r>
                        <a:rPr lang="zh-CN" sz="2400" kern="100" dirty="0">
                          <a:effectLst/>
                        </a:rPr>
                        <a:t>以下</a:t>
                      </a:r>
                    </a:p>
                    <a:p>
                      <a:pPr algn="l">
                        <a:spcAft>
                          <a:spcPts val="0"/>
                        </a:spcAft>
                      </a:pPr>
                      <a:r>
                        <a:rPr lang="zh-CN" sz="2400" kern="100" dirty="0">
                          <a:effectLst/>
                        </a:rPr>
                        <a:t>延期一个月以内</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10501590"/>
                  </a:ext>
                </a:extLst>
              </a:tr>
            </a:tbl>
          </a:graphicData>
        </a:graphic>
      </p:graphicFrame>
    </p:spTree>
    <p:extLst>
      <p:ext uri="{BB962C8B-B14F-4D97-AF65-F5344CB8AC3E}">
        <p14:creationId xmlns:p14="http://schemas.microsoft.com/office/powerpoint/2010/main" val="29991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6" name="Rectangle 1">
            <a:extLst>
              <a:ext uri="{FF2B5EF4-FFF2-40B4-BE49-F238E27FC236}">
                <a16:creationId xmlns:a16="http://schemas.microsoft.com/office/drawing/2014/main" id="{5AA73EF4-481E-47A4-988A-689319C51681}"/>
              </a:ext>
            </a:extLst>
          </p:cNvPr>
          <p:cNvSpPr>
            <a:spLocks noChangeArrowheads="1"/>
          </p:cNvSpPr>
          <p:nvPr/>
        </p:nvSpPr>
        <p:spPr bwMode="auto">
          <a:xfrm>
            <a:off x="742183" y="1153492"/>
            <a:ext cx="15456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风险评估</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7" name="表格 6">
            <a:extLst>
              <a:ext uri="{FF2B5EF4-FFF2-40B4-BE49-F238E27FC236}">
                <a16:creationId xmlns:a16="http://schemas.microsoft.com/office/drawing/2014/main" id="{87156FBF-7B5E-4D63-9CA9-BF2CA4F00C1A}"/>
              </a:ext>
            </a:extLst>
          </p:cNvPr>
          <p:cNvGraphicFramePr>
            <a:graphicFrameLocks noGrp="1"/>
          </p:cNvGraphicFramePr>
          <p:nvPr>
            <p:extLst>
              <p:ext uri="{D42A27DB-BD31-4B8C-83A1-F6EECF244321}">
                <p14:modId xmlns:p14="http://schemas.microsoft.com/office/powerpoint/2010/main" val="1885707750"/>
              </p:ext>
            </p:extLst>
          </p:nvPr>
        </p:nvGraphicFramePr>
        <p:xfrm>
          <a:off x="742183" y="1615157"/>
          <a:ext cx="5568969" cy="6326297"/>
        </p:xfrm>
        <a:graphic>
          <a:graphicData uri="http://schemas.openxmlformats.org/drawingml/2006/table">
            <a:tbl>
              <a:tblPr firstRow="1" firstCol="1" bandRow="1">
                <a:tableStyleId>{5C22544A-7EE6-4342-B048-85BDC9FD1C3A}</a:tableStyleId>
              </a:tblPr>
              <a:tblGrid>
                <a:gridCol w="1698904">
                  <a:extLst>
                    <a:ext uri="{9D8B030D-6E8A-4147-A177-3AD203B41FA5}">
                      <a16:colId xmlns:a16="http://schemas.microsoft.com/office/drawing/2014/main" val="2808434200"/>
                    </a:ext>
                  </a:extLst>
                </a:gridCol>
                <a:gridCol w="778415">
                  <a:extLst>
                    <a:ext uri="{9D8B030D-6E8A-4147-A177-3AD203B41FA5}">
                      <a16:colId xmlns:a16="http://schemas.microsoft.com/office/drawing/2014/main" val="4094923214"/>
                    </a:ext>
                  </a:extLst>
                </a:gridCol>
                <a:gridCol w="870465">
                  <a:extLst>
                    <a:ext uri="{9D8B030D-6E8A-4147-A177-3AD203B41FA5}">
                      <a16:colId xmlns:a16="http://schemas.microsoft.com/office/drawing/2014/main" val="2783743323"/>
                    </a:ext>
                  </a:extLst>
                </a:gridCol>
                <a:gridCol w="1060566">
                  <a:extLst>
                    <a:ext uri="{9D8B030D-6E8A-4147-A177-3AD203B41FA5}">
                      <a16:colId xmlns:a16="http://schemas.microsoft.com/office/drawing/2014/main" val="2270324714"/>
                    </a:ext>
                  </a:extLst>
                </a:gridCol>
                <a:gridCol w="1160619">
                  <a:extLst>
                    <a:ext uri="{9D8B030D-6E8A-4147-A177-3AD203B41FA5}">
                      <a16:colId xmlns:a16="http://schemas.microsoft.com/office/drawing/2014/main" val="2263925312"/>
                    </a:ext>
                  </a:extLst>
                </a:gridCol>
              </a:tblGrid>
              <a:tr h="352608">
                <a:tc>
                  <a:txBody>
                    <a:bodyPr/>
                    <a:lstStyle/>
                    <a:p>
                      <a:pPr algn="ctr">
                        <a:spcAft>
                          <a:spcPts val="0"/>
                        </a:spcAft>
                      </a:pPr>
                      <a:r>
                        <a:rPr lang="zh-CN" sz="1200" kern="100" dirty="0">
                          <a:effectLst/>
                        </a:rPr>
                        <a:t>风险</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优先级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影响等级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可能性等级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类别</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300532923"/>
                  </a:ext>
                </a:extLst>
              </a:tr>
              <a:tr h="176305">
                <a:tc>
                  <a:txBody>
                    <a:bodyPr/>
                    <a:lstStyle/>
                    <a:p>
                      <a:pPr algn="just">
                        <a:spcAft>
                          <a:spcPts val="0"/>
                        </a:spcAft>
                      </a:pPr>
                      <a:r>
                        <a:rPr lang="en-US" sz="1200" kern="100" dirty="0">
                          <a:effectLst/>
                        </a:rPr>
                        <a:t>1.</a:t>
                      </a:r>
                      <a:r>
                        <a:rPr lang="zh-CN" sz="1200" kern="100" dirty="0">
                          <a:effectLst/>
                        </a:rPr>
                        <a:t>开发人员请假</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人员风险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135648894"/>
                  </a:ext>
                </a:extLst>
              </a:tr>
              <a:tr h="352608">
                <a:tc>
                  <a:txBody>
                    <a:bodyPr/>
                    <a:lstStyle/>
                    <a:p>
                      <a:pPr algn="just">
                        <a:spcAft>
                          <a:spcPts val="0"/>
                        </a:spcAft>
                      </a:pPr>
                      <a:r>
                        <a:rPr lang="en-US" sz="1200" kern="100">
                          <a:effectLst/>
                        </a:rPr>
                        <a:t>2.</a:t>
                      </a:r>
                      <a:r>
                        <a:rPr lang="zh-CN" sz="1200" kern="100">
                          <a:effectLst/>
                        </a:rPr>
                        <a:t>项目成员不能实现项目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任务风险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2640413653"/>
                  </a:ext>
                </a:extLst>
              </a:tr>
              <a:tr h="352608">
                <a:tc>
                  <a:txBody>
                    <a:bodyPr/>
                    <a:lstStyle/>
                    <a:p>
                      <a:pPr algn="just">
                        <a:spcAft>
                          <a:spcPts val="0"/>
                        </a:spcAft>
                      </a:pPr>
                      <a:r>
                        <a:rPr lang="en-US" sz="1200" kern="100" dirty="0">
                          <a:effectLst/>
                        </a:rPr>
                        <a:t>3.Git</a:t>
                      </a:r>
                      <a:r>
                        <a:rPr lang="zh-CN" sz="1200" kern="100" dirty="0">
                          <a:effectLst/>
                        </a:rPr>
                        <a:t>远端仓库崩溃</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工具风险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054121049"/>
                  </a:ext>
                </a:extLst>
              </a:tr>
              <a:tr h="352608">
                <a:tc>
                  <a:txBody>
                    <a:bodyPr/>
                    <a:lstStyle/>
                    <a:p>
                      <a:pPr algn="just">
                        <a:spcAft>
                          <a:spcPts val="0"/>
                        </a:spcAft>
                      </a:pPr>
                      <a:r>
                        <a:rPr lang="en-US" sz="1200" kern="100" dirty="0">
                          <a:effectLst/>
                        </a:rPr>
                        <a:t>4.</a:t>
                      </a:r>
                      <a:r>
                        <a:rPr lang="zh-CN" sz="1200" kern="100" dirty="0">
                          <a:effectLst/>
                        </a:rPr>
                        <a:t>客户提出难以理解的无理的需求</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需求风险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788148401"/>
                  </a:ext>
                </a:extLst>
              </a:tr>
              <a:tr h="553049">
                <a:tc>
                  <a:txBody>
                    <a:bodyPr/>
                    <a:lstStyle/>
                    <a:p>
                      <a:pPr algn="just">
                        <a:spcAft>
                          <a:spcPts val="0"/>
                        </a:spcAft>
                      </a:pPr>
                      <a:r>
                        <a:rPr lang="en-US" sz="1200" kern="100">
                          <a:effectLst/>
                        </a:rPr>
                        <a:t>5.</a:t>
                      </a:r>
                      <a:r>
                        <a:rPr lang="zh-CN" sz="1200" kern="100">
                          <a:effectLst/>
                        </a:rPr>
                        <a:t>项目文件结构不符合规范或要求</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dirty="0">
                          <a:effectLst/>
                        </a:rPr>
                        <a:t>中</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4247256177"/>
                  </a:ext>
                </a:extLst>
              </a:tr>
              <a:tr h="528912">
                <a:tc>
                  <a:txBody>
                    <a:bodyPr/>
                    <a:lstStyle/>
                    <a:p>
                      <a:pPr algn="just">
                        <a:spcAft>
                          <a:spcPts val="0"/>
                        </a:spcAft>
                      </a:pPr>
                      <a:r>
                        <a:rPr lang="en-US" sz="1200" kern="100">
                          <a:effectLst/>
                        </a:rPr>
                        <a:t>6.</a:t>
                      </a:r>
                      <a:r>
                        <a:rPr lang="zh-CN" sz="1200" kern="100">
                          <a:effectLst/>
                        </a:rPr>
                        <a:t>对接下来的计划和任务理解不够充分明确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任务风险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4224442093"/>
                  </a:ext>
                </a:extLst>
              </a:tr>
              <a:tr h="352608">
                <a:tc>
                  <a:txBody>
                    <a:bodyPr/>
                    <a:lstStyle/>
                    <a:p>
                      <a:pPr algn="just">
                        <a:spcAft>
                          <a:spcPts val="0"/>
                        </a:spcAft>
                      </a:pPr>
                      <a:r>
                        <a:rPr lang="en-US" sz="1200" kern="100">
                          <a:effectLst/>
                        </a:rPr>
                        <a:t>7.</a:t>
                      </a:r>
                      <a:r>
                        <a:rPr lang="zh-CN" sz="1200" kern="100">
                          <a:effectLst/>
                        </a:rPr>
                        <a:t>开发组内沟通的缺乏实时性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dirty="0">
                          <a:effectLst/>
                        </a:rPr>
                        <a:t>中</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沟通风险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911486748"/>
                  </a:ext>
                </a:extLst>
              </a:tr>
              <a:tr h="352608">
                <a:tc>
                  <a:txBody>
                    <a:bodyPr/>
                    <a:lstStyle/>
                    <a:p>
                      <a:pPr algn="just">
                        <a:spcAft>
                          <a:spcPts val="0"/>
                        </a:spcAft>
                      </a:pPr>
                      <a:r>
                        <a:rPr lang="en-US" sz="1200" kern="100">
                          <a:effectLst/>
                        </a:rPr>
                        <a:t>8.</a:t>
                      </a:r>
                      <a:r>
                        <a:rPr lang="zh-CN" sz="1200" kern="100">
                          <a:effectLst/>
                        </a:rPr>
                        <a:t>缺少关于开发教学辅助网站的经验</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275055520"/>
                  </a:ext>
                </a:extLst>
              </a:tr>
              <a:tr h="352608">
                <a:tc>
                  <a:txBody>
                    <a:bodyPr/>
                    <a:lstStyle/>
                    <a:p>
                      <a:pPr algn="just">
                        <a:spcAft>
                          <a:spcPts val="0"/>
                        </a:spcAft>
                      </a:pPr>
                      <a:r>
                        <a:rPr lang="en-US" sz="1200" kern="100">
                          <a:effectLst/>
                        </a:rPr>
                        <a:t>9.</a:t>
                      </a:r>
                      <a:r>
                        <a:rPr lang="zh-CN" sz="1200" kern="100">
                          <a:effectLst/>
                        </a:rPr>
                        <a:t>成员的空闲时间不确定</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人员风险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931531659"/>
                  </a:ext>
                </a:extLst>
              </a:tr>
              <a:tr h="528912">
                <a:tc>
                  <a:txBody>
                    <a:bodyPr/>
                    <a:lstStyle/>
                    <a:p>
                      <a:pPr algn="just">
                        <a:spcAft>
                          <a:spcPts val="0"/>
                        </a:spcAft>
                      </a:pPr>
                      <a:r>
                        <a:rPr lang="en-US" sz="1200" kern="100">
                          <a:effectLst/>
                        </a:rPr>
                        <a:t>10.</a:t>
                      </a:r>
                      <a:r>
                        <a:rPr lang="zh-CN" sz="1200" kern="100">
                          <a:effectLst/>
                        </a:rPr>
                        <a:t>团队成员的能力和素质，影响项目质量和进度 </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051368715"/>
                  </a:ext>
                </a:extLst>
              </a:tr>
              <a:tr h="352608">
                <a:tc>
                  <a:txBody>
                    <a:bodyPr/>
                    <a:lstStyle/>
                    <a:p>
                      <a:pPr algn="just">
                        <a:spcAft>
                          <a:spcPts val="0"/>
                        </a:spcAft>
                      </a:pPr>
                      <a:r>
                        <a:rPr lang="en-US" sz="1200" kern="100">
                          <a:effectLst/>
                        </a:rPr>
                        <a:t>11.</a:t>
                      </a:r>
                      <a:r>
                        <a:rPr lang="zh-CN" sz="1200" kern="100">
                          <a:effectLst/>
                        </a:rPr>
                        <a:t>团队成员是否能共同为项目服务</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任务风险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273139569"/>
                  </a:ext>
                </a:extLst>
              </a:tr>
              <a:tr h="528912">
                <a:tc>
                  <a:txBody>
                    <a:bodyPr/>
                    <a:lstStyle/>
                    <a:p>
                      <a:pPr algn="just">
                        <a:spcAft>
                          <a:spcPts val="0"/>
                        </a:spcAft>
                      </a:pPr>
                      <a:r>
                        <a:rPr lang="en-US" sz="1200" kern="100">
                          <a:effectLst/>
                        </a:rPr>
                        <a:t>12.</a:t>
                      </a:r>
                      <a:r>
                        <a:rPr lang="zh-CN" sz="1200" kern="100">
                          <a:effectLst/>
                        </a:rPr>
                        <a:t>各类工具是否到位，版本是否适合该项目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工具风险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905125379"/>
                  </a:ext>
                </a:extLst>
              </a:tr>
              <a:tr h="352608">
                <a:tc>
                  <a:txBody>
                    <a:bodyPr/>
                    <a:lstStyle/>
                    <a:p>
                      <a:pPr algn="just">
                        <a:spcAft>
                          <a:spcPts val="0"/>
                        </a:spcAft>
                      </a:pPr>
                      <a:r>
                        <a:rPr lang="en-US" sz="1200" kern="100">
                          <a:effectLst/>
                        </a:rPr>
                        <a:t>13.</a:t>
                      </a:r>
                      <a:r>
                        <a:rPr lang="zh-CN" sz="1200" kern="100">
                          <a:effectLst/>
                        </a:rPr>
                        <a:t>对工具、方法、技术理解的不够</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135579917"/>
                  </a:ext>
                </a:extLst>
              </a:tr>
              <a:tr h="352608">
                <a:tc>
                  <a:txBody>
                    <a:bodyPr/>
                    <a:lstStyle/>
                    <a:p>
                      <a:pPr algn="just">
                        <a:spcAft>
                          <a:spcPts val="0"/>
                        </a:spcAft>
                      </a:pPr>
                      <a:r>
                        <a:rPr lang="en-US" sz="1200" kern="100">
                          <a:effectLst/>
                        </a:rPr>
                        <a:t>14.</a:t>
                      </a:r>
                      <a:r>
                        <a:rPr lang="zh-CN" sz="1200" kern="100">
                          <a:effectLst/>
                        </a:rPr>
                        <a:t>用户不满意界面原型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需求风险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852043506"/>
                  </a:ext>
                </a:extLst>
              </a:tr>
              <a:tr h="352608">
                <a:tc>
                  <a:txBody>
                    <a:bodyPr/>
                    <a:lstStyle/>
                    <a:p>
                      <a:pPr algn="just">
                        <a:spcAft>
                          <a:spcPts val="0"/>
                        </a:spcAft>
                      </a:pPr>
                      <a:r>
                        <a:rPr lang="en-US" sz="1200" kern="100">
                          <a:effectLst/>
                        </a:rPr>
                        <a:t>15.</a:t>
                      </a:r>
                      <a:r>
                        <a:rPr lang="zh-CN" sz="1200" kern="100">
                          <a:effectLst/>
                        </a:rPr>
                        <a:t>硬件等不稳定而造成数据等丢失</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dirty="0">
                          <a:effectLst/>
                        </a:rPr>
                        <a:t>工具风险</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802770754"/>
                  </a:ext>
                </a:extLst>
              </a:tr>
            </a:tbl>
          </a:graphicData>
        </a:graphic>
      </p:graphicFrame>
      <p:sp>
        <p:nvSpPr>
          <p:cNvPr id="8" name="Rectangle 1">
            <a:extLst>
              <a:ext uri="{FF2B5EF4-FFF2-40B4-BE49-F238E27FC236}">
                <a16:creationId xmlns:a16="http://schemas.microsoft.com/office/drawing/2014/main" id="{D5C82E19-8493-47AB-8198-633A575B0A23}"/>
              </a:ext>
            </a:extLst>
          </p:cNvPr>
          <p:cNvSpPr>
            <a:spLocks noChangeArrowheads="1"/>
          </p:cNvSpPr>
          <p:nvPr/>
        </p:nvSpPr>
        <p:spPr bwMode="auto">
          <a:xfrm>
            <a:off x="6441190" y="1153492"/>
            <a:ext cx="17812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55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5560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风险策划</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9" name="表格 8">
            <a:extLst>
              <a:ext uri="{FF2B5EF4-FFF2-40B4-BE49-F238E27FC236}">
                <a16:creationId xmlns:a16="http://schemas.microsoft.com/office/drawing/2014/main" id="{1C8D10D3-7C63-43FD-AD37-1B57E19AB49D}"/>
              </a:ext>
            </a:extLst>
          </p:cNvPr>
          <p:cNvGraphicFramePr>
            <a:graphicFrameLocks noGrp="1"/>
          </p:cNvGraphicFramePr>
          <p:nvPr>
            <p:extLst>
              <p:ext uri="{D42A27DB-BD31-4B8C-83A1-F6EECF244321}">
                <p14:modId xmlns:p14="http://schemas.microsoft.com/office/powerpoint/2010/main" val="707178445"/>
              </p:ext>
            </p:extLst>
          </p:nvPr>
        </p:nvGraphicFramePr>
        <p:xfrm>
          <a:off x="6441190" y="1615157"/>
          <a:ext cx="5670127" cy="6155895"/>
        </p:xfrm>
        <a:graphic>
          <a:graphicData uri="http://schemas.openxmlformats.org/drawingml/2006/table">
            <a:tbl>
              <a:tblPr firstRow="1" firstCol="1" bandRow="1">
                <a:tableStyleId>{5C22544A-7EE6-4342-B048-85BDC9FD1C3A}</a:tableStyleId>
              </a:tblPr>
              <a:tblGrid>
                <a:gridCol w="1578963">
                  <a:extLst>
                    <a:ext uri="{9D8B030D-6E8A-4147-A177-3AD203B41FA5}">
                      <a16:colId xmlns:a16="http://schemas.microsoft.com/office/drawing/2014/main" val="3470167643"/>
                    </a:ext>
                  </a:extLst>
                </a:gridCol>
                <a:gridCol w="2045582">
                  <a:extLst>
                    <a:ext uri="{9D8B030D-6E8A-4147-A177-3AD203B41FA5}">
                      <a16:colId xmlns:a16="http://schemas.microsoft.com/office/drawing/2014/main" val="4219644476"/>
                    </a:ext>
                  </a:extLst>
                </a:gridCol>
                <a:gridCol w="2045582">
                  <a:extLst>
                    <a:ext uri="{9D8B030D-6E8A-4147-A177-3AD203B41FA5}">
                      <a16:colId xmlns:a16="http://schemas.microsoft.com/office/drawing/2014/main" val="2126493050"/>
                    </a:ext>
                  </a:extLst>
                </a:gridCol>
              </a:tblGrid>
              <a:tr h="211961">
                <a:tc>
                  <a:txBody>
                    <a:bodyPr/>
                    <a:lstStyle/>
                    <a:p>
                      <a:pPr indent="279400" algn="just">
                        <a:spcAft>
                          <a:spcPts val="0"/>
                        </a:spcAft>
                      </a:pPr>
                      <a:r>
                        <a:rPr lang="zh-CN" sz="1400" kern="100">
                          <a:effectLst/>
                        </a:rPr>
                        <a:t>风险</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279400" algn="just">
                        <a:spcAft>
                          <a:spcPts val="0"/>
                        </a:spcAft>
                      </a:pPr>
                      <a:r>
                        <a:rPr lang="zh-CN" sz="1400" kern="100">
                          <a:effectLst/>
                        </a:rPr>
                        <a:t>风险规避</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279400" algn="just">
                        <a:spcAft>
                          <a:spcPts val="0"/>
                        </a:spcAft>
                      </a:pPr>
                      <a:r>
                        <a:rPr lang="zh-CN" sz="1400" kern="100">
                          <a:effectLst/>
                        </a:rPr>
                        <a:t>风险控制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3838125353"/>
                  </a:ext>
                </a:extLst>
              </a:tr>
              <a:tr h="1059815">
                <a:tc>
                  <a:txBody>
                    <a:bodyPr/>
                    <a:lstStyle/>
                    <a:p>
                      <a:pPr algn="just">
                        <a:spcAft>
                          <a:spcPts val="0"/>
                        </a:spcAft>
                      </a:pPr>
                      <a:r>
                        <a:rPr lang="en-US" sz="1400" kern="100">
                          <a:effectLst/>
                        </a:rPr>
                        <a:t>1. </a:t>
                      </a:r>
                      <a:r>
                        <a:rPr lang="zh-CN" sz="1400" kern="100">
                          <a:effectLst/>
                        </a:rPr>
                        <a:t>开发人员请假</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建立规范合理的考勤制度</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en-US" sz="1400" kern="100">
                          <a:effectLst/>
                        </a:rPr>
                        <a:t>    </a:t>
                      </a:r>
                      <a:r>
                        <a:rPr lang="zh-CN" sz="1400" kern="100">
                          <a:effectLst/>
                        </a:rPr>
                        <a:t>将请假人员的任务分配给有空闲的组内人员，或者依据情况重新分配所有人任务</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921679580"/>
                  </a:ext>
                </a:extLst>
              </a:tr>
              <a:tr h="847853">
                <a:tc>
                  <a:txBody>
                    <a:bodyPr/>
                    <a:lstStyle/>
                    <a:p>
                      <a:pPr algn="just">
                        <a:spcAft>
                          <a:spcPts val="0"/>
                        </a:spcAft>
                      </a:pPr>
                      <a:r>
                        <a:rPr lang="en-US" sz="1400" kern="100" dirty="0">
                          <a:effectLst/>
                        </a:rPr>
                        <a:t>2. </a:t>
                      </a:r>
                      <a:r>
                        <a:rPr lang="zh-CN" sz="1400" kern="100" dirty="0">
                          <a:effectLst/>
                        </a:rPr>
                        <a:t>项目成员不能实现项目</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在项目开始前，</a:t>
                      </a:r>
                      <a:r>
                        <a:rPr lang="en-US" sz="1400" kern="100">
                          <a:effectLst/>
                        </a:rPr>
                        <a:t>PM</a:t>
                      </a:r>
                      <a:r>
                        <a:rPr lang="zh-CN" sz="1400" kern="100">
                          <a:effectLst/>
                        </a:rPr>
                        <a:t>对组内成员的能力进行把控并且进行合理培训</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en-US" sz="1400" kern="100" dirty="0">
                          <a:effectLst/>
                        </a:rPr>
                        <a:t>    </a:t>
                      </a:r>
                      <a:r>
                        <a:rPr lang="zh-CN" sz="1400" kern="100" dirty="0">
                          <a:effectLst/>
                        </a:rPr>
                        <a:t>制定合理的培训计划，及时掌握成员的开发进度</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3831975838"/>
                  </a:ext>
                </a:extLst>
              </a:tr>
              <a:tr h="423927">
                <a:tc>
                  <a:txBody>
                    <a:bodyPr/>
                    <a:lstStyle/>
                    <a:p>
                      <a:pPr algn="just">
                        <a:spcAft>
                          <a:spcPts val="0"/>
                        </a:spcAft>
                      </a:pPr>
                      <a:r>
                        <a:rPr lang="en-US" sz="1400" kern="100">
                          <a:effectLst/>
                        </a:rPr>
                        <a:t>3. Git</a:t>
                      </a:r>
                      <a:r>
                        <a:rPr lang="zh-CN" sz="1400" kern="100">
                          <a:effectLst/>
                        </a:rPr>
                        <a:t>远端仓库崩溃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备份文件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创建新的库</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3116216398"/>
                  </a:ext>
                </a:extLst>
              </a:tr>
              <a:tr h="643458">
                <a:tc>
                  <a:txBody>
                    <a:bodyPr/>
                    <a:lstStyle/>
                    <a:p>
                      <a:pPr algn="just">
                        <a:spcAft>
                          <a:spcPts val="0"/>
                        </a:spcAft>
                      </a:pPr>
                      <a:r>
                        <a:rPr lang="en-US" sz="1400" kern="100" dirty="0">
                          <a:effectLst/>
                        </a:rPr>
                        <a:t>4. </a:t>
                      </a:r>
                      <a:r>
                        <a:rPr lang="zh-CN" sz="1400" kern="100" dirty="0">
                          <a:effectLst/>
                        </a:rPr>
                        <a:t>客户提出难以理解的无理的需求</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无法规避</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说服客户，晓之以理，帮助客户改成合理的需求</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828636262"/>
                  </a:ext>
                </a:extLst>
              </a:tr>
              <a:tr h="635888">
                <a:tc>
                  <a:txBody>
                    <a:bodyPr/>
                    <a:lstStyle/>
                    <a:p>
                      <a:pPr algn="just">
                        <a:spcAft>
                          <a:spcPts val="0"/>
                        </a:spcAft>
                      </a:pPr>
                      <a:r>
                        <a:rPr lang="en-US" sz="1400" kern="100">
                          <a:effectLst/>
                        </a:rPr>
                        <a:t>5. </a:t>
                      </a:r>
                      <a:r>
                        <a:rPr lang="zh-CN" sz="1400" kern="100">
                          <a:effectLst/>
                        </a:rPr>
                        <a:t>项目文件结构不符合规范或要求</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dirty="0">
                          <a:effectLst/>
                        </a:rPr>
                        <a:t>上网寻找规范文件</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修改文件结构</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726846981"/>
                  </a:ext>
                </a:extLst>
              </a:tr>
              <a:tr h="847853">
                <a:tc>
                  <a:txBody>
                    <a:bodyPr/>
                    <a:lstStyle/>
                    <a:p>
                      <a:pPr algn="just">
                        <a:spcAft>
                          <a:spcPts val="0"/>
                        </a:spcAft>
                      </a:pPr>
                      <a:r>
                        <a:rPr lang="en-US" sz="1400" kern="100">
                          <a:effectLst/>
                        </a:rPr>
                        <a:t>6. </a:t>
                      </a:r>
                      <a:r>
                        <a:rPr lang="zh-CN" sz="1400" kern="100">
                          <a:effectLst/>
                        </a:rPr>
                        <a:t>对接下来的计划和任务理解不够充分明确</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每次的任务向老师确认，并且合理分配任务，确保组员都有合适的任务</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马上确定个人任务，并开始进程</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513712425"/>
                  </a:ext>
                </a:extLst>
              </a:tr>
              <a:tr h="847853">
                <a:tc>
                  <a:txBody>
                    <a:bodyPr/>
                    <a:lstStyle/>
                    <a:p>
                      <a:pPr algn="just">
                        <a:spcAft>
                          <a:spcPts val="0"/>
                        </a:spcAft>
                      </a:pPr>
                      <a:r>
                        <a:rPr lang="en-US" sz="1400" kern="100">
                          <a:effectLst/>
                        </a:rPr>
                        <a:t>7. </a:t>
                      </a:r>
                      <a:r>
                        <a:rPr lang="zh-CN" sz="1400" kern="100">
                          <a:effectLst/>
                        </a:rPr>
                        <a:t>开发组内沟通的缺乏实时性</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建立组内条约，规定交流时间，发布紧急任务时记得</a:t>
                      </a:r>
                      <a:r>
                        <a:rPr lang="en-US" sz="1400" kern="100">
                          <a:effectLst/>
                        </a:rPr>
                        <a:t>@</a:t>
                      </a:r>
                      <a:r>
                        <a:rPr lang="zh-CN" sz="1400" kern="100">
                          <a:effectLst/>
                        </a:rPr>
                        <a:t>全部人员</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dirty="0">
                          <a:effectLst/>
                        </a:rPr>
                        <a:t>要求组内群的信息，事无巨细，立马查看并且回复</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945108195"/>
                  </a:ext>
                </a:extLst>
              </a:tr>
              <a:tr h="635888">
                <a:tc>
                  <a:txBody>
                    <a:bodyPr/>
                    <a:lstStyle/>
                    <a:p>
                      <a:pPr algn="just">
                        <a:spcAft>
                          <a:spcPts val="0"/>
                        </a:spcAft>
                      </a:pPr>
                      <a:r>
                        <a:rPr lang="en-US" sz="1400" kern="100">
                          <a:effectLst/>
                        </a:rPr>
                        <a:t>8. </a:t>
                      </a:r>
                      <a:r>
                        <a:rPr lang="zh-CN" sz="1400" kern="100">
                          <a:effectLst/>
                        </a:rPr>
                        <a:t>缺少关于开发教学辅助网站的经验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向有关经验的开发者进行访谈，并且学习</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dirty="0">
                          <a:effectLst/>
                        </a:rPr>
                        <a:t>向有经验者学习</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1093104825"/>
                  </a:ext>
                </a:extLst>
              </a:tr>
            </a:tbl>
          </a:graphicData>
        </a:graphic>
      </p:graphicFrame>
    </p:spTree>
    <p:extLst>
      <p:ext uri="{BB962C8B-B14F-4D97-AF65-F5344CB8AC3E}">
        <p14:creationId xmlns:p14="http://schemas.microsoft.com/office/powerpoint/2010/main" val="1852539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风险管理计划：</a:t>
            </a:r>
          </a:p>
        </p:txBody>
      </p:sp>
      <p:sp>
        <p:nvSpPr>
          <p:cNvPr id="10" name="Rectangle 1">
            <a:extLst>
              <a:ext uri="{FF2B5EF4-FFF2-40B4-BE49-F238E27FC236}">
                <a16:creationId xmlns:a16="http://schemas.microsoft.com/office/drawing/2014/main" id="{B64606A9-C145-496C-B7C0-69AC43C0D36A}"/>
              </a:ext>
            </a:extLst>
          </p:cNvPr>
          <p:cNvSpPr>
            <a:spLocks noChangeArrowheads="1"/>
          </p:cNvSpPr>
          <p:nvPr/>
        </p:nvSpPr>
        <p:spPr bwMode="auto">
          <a:xfrm>
            <a:off x="3339494" y="1300044"/>
            <a:ext cx="17043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9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940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风险状态</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11" name="表格 10">
            <a:extLst>
              <a:ext uri="{FF2B5EF4-FFF2-40B4-BE49-F238E27FC236}">
                <a16:creationId xmlns:a16="http://schemas.microsoft.com/office/drawing/2014/main" id="{BC7030F4-AA4B-4C7A-B099-098E63AC96E5}"/>
              </a:ext>
            </a:extLst>
          </p:cNvPr>
          <p:cNvGraphicFramePr>
            <a:graphicFrameLocks noGrp="1"/>
          </p:cNvGraphicFramePr>
          <p:nvPr>
            <p:extLst>
              <p:ext uri="{D42A27DB-BD31-4B8C-83A1-F6EECF244321}">
                <p14:modId xmlns:p14="http://schemas.microsoft.com/office/powerpoint/2010/main" val="3448278587"/>
              </p:ext>
            </p:extLst>
          </p:nvPr>
        </p:nvGraphicFramePr>
        <p:xfrm>
          <a:off x="3339494" y="1756321"/>
          <a:ext cx="7097484" cy="2663279"/>
        </p:xfrm>
        <a:graphic>
          <a:graphicData uri="http://schemas.openxmlformats.org/drawingml/2006/table">
            <a:tbl>
              <a:tblPr firstRow="1" firstCol="1" bandRow="1">
                <a:tableStyleId>{5C22544A-7EE6-4342-B048-85BDC9FD1C3A}</a:tableStyleId>
              </a:tblPr>
              <a:tblGrid>
                <a:gridCol w="1976439">
                  <a:extLst>
                    <a:ext uri="{9D8B030D-6E8A-4147-A177-3AD203B41FA5}">
                      <a16:colId xmlns:a16="http://schemas.microsoft.com/office/drawing/2014/main" val="384953067"/>
                    </a:ext>
                  </a:extLst>
                </a:gridCol>
                <a:gridCol w="5121045">
                  <a:extLst>
                    <a:ext uri="{9D8B030D-6E8A-4147-A177-3AD203B41FA5}">
                      <a16:colId xmlns:a16="http://schemas.microsoft.com/office/drawing/2014/main" val="1108474554"/>
                    </a:ext>
                  </a:extLst>
                </a:gridCol>
              </a:tblGrid>
              <a:tr h="294266">
                <a:tc>
                  <a:txBody>
                    <a:bodyPr/>
                    <a:lstStyle/>
                    <a:p>
                      <a:pPr indent="279400" algn="just">
                        <a:spcAft>
                          <a:spcPts val="0"/>
                        </a:spcAft>
                      </a:pPr>
                      <a:r>
                        <a:rPr lang="zh-CN" sz="1800" kern="100">
                          <a:effectLst/>
                        </a:rPr>
                        <a:t>风险状态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279400" algn="just">
                        <a:spcAft>
                          <a:spcPts val="0"/>
                        </a:spcAft>
                      </a:pPr>
                      <a:r>
                        <a:rPr lang="zh-CN" sz="1800" kern="100">
                          <a:effectLst/>
                        </a:rPr>
                        <a:t>状态描述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34857823"/>
                  </a:ext>
                </a:extLst>
              </a:tr>
              <a:tr h="463293">
                <a:tc>
                  <a:txBody>
                    <a:bodyPr/>
                    <a:lstStyle/>
                    <a:p>
                      <a:pPr algn="just">
                        <a:spcAft>
                          <a:spcPts val="0"/>
                        </a:spcAft>
                      </a:pPr>
                      <a:r>
                        <a:rPr lang="en-US" sz="1800" kern="100" dirty="0">
                          <a:effectLst/>
                        </a:rPr>
                        <a:t>1. </a:t>
                      </a:r>
                      <a:r>
                        <a:rPr lang="zh-CN" sz="1800" kern="100" dirty="0">
                          <a:effectLst/>
                        </a:rPr>
                        <a:t>跟踪中</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风险处于监视中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58499088"/>
                  </a:ext>
                </a:extLst>
              </a:tr>
              <a:tr h="446653">
                <a:tc>
                  <a:txBody>
                    <a:bodyPr/>
                    <a:lstStyle/>
                    <a:p>
                      <a:pPr algn="just">
                        <a:spcAft>
                          <a:spcPts val="0"/>
                        </a:spcAft>
                      </a:pPr>
                      <a:r>
                        <a:rPr lang="en-US" sz="1800" kern="100">
                          <a:effectLst/>
                        </a:rPr>
                        <a:t>2. </a:t>
                      </a:r>
                      <a:r>
                        <a:rPr lang="zh-CN" sz="1800" kern="100">
                          <a:effectLst/>
                        </a:rPr>
                        <a:t>应急处理中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风险带来的影响超出预期，对其进行紧急处理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44315652"/>
                  </a:ext>
                </a:extLst>
              </a:tr>
              <a:tr h="446653">
                <a:tc>
                  <a:txBody>
                    <a:bodyPr/>
                    <a:lstStyle/>
                    <a:p>
                      <a:pPr algn="just">
                        <a:spcAft>
                          <a:spcPts val="0"/>
                        </a:spcAft>
                      </a:pPr>
                      <a:r>
                        <a:rPr lang="en-US" sz="1800" kern="100">
                          <a:effectLst/>
                        </a:rPr>
                        <a:t>3. </a:t>
                      </a:r>
                      <a:r>
                        <a:rPr lang="zh-CN" sz="1800" kern="100">
                          <a:effectLst/>
                        </a:rPr>
                        <a:t>处理完毕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风险应对成功</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28063424"/>
                  </a:ext>
                </a:extLst>
              </a:tr>
              <a:tr h="294266">
                <a:tc>
                  <a:txBody>
                    <a:bodyPr/>
                    <a:lstStyle/>
                    <a:p>
                      <a:pPr algn="just">
                        <a:spcAft>
                          <a:spcPts val="0"/>
                        </a:spcAft>
                      </a:pPr>
                      <a:r>
                        <a:rPr lang="en-US" sz="1800" kern="100">
                          <a:effectLst/>
                        </a:rPr>
                        <a:t>4. </a:t>
                      </a:r>
                      <a:r>
                        <a:rPr lang="zh-CN" sz="1800" kern="100">
                          <a:effectLst/>
                        </a:rPr>
                        <a:t>已消失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风险消失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41401130"/>
                  </a:ext>
                </a:extLst>
              </a:tr>
              <a:tr h="718148">
                <a:tc>
                  <a:txBody>
                    <a:bodyPr/>
                    <a:lstStyle/>
                    <a:p>
                      <a:pPr algn="just">
                        <a:spcAft>
                          <a:spcPts val="0"/>
                        </a:spcAft>
                      </a:pPr>
                      <a:r>
                        <a:rPr lang="en-US" sz="1800" kern="100" dirty="0">
                          <a:effectLst/>
                        </a:rPr>
                        <a:t>5. </a:t>
                      </a:r>
                      <a:r>
                        <a:rPr lang="zh-CN" sz="1800" kern="100" dirty="0">
                          <a:effectLst/>
                        </a:rPr>
                        <a:t>处理中</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dirty="0">
                          <a:effectLst/>
                        </a:rPr>
                        <a:t>正在逐步减小风险带来的影响或减小风险出现的概率</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18222640"/>
                  </a:ext>
                </a:extLst>
              </a:tr>
            </a:tbl>
          </a:graphicData>
        </a:graphic>
      </p:graphicFrame>
      <p:sp>
        <p:nvSpPr>
          <p:cNvPr id="12" name="Rectangle 1">
            <a:extLst>
              <a:ext uri="{FF2B5EF4-FFF2-40B4-BE49-F238E27FC236}">
                <a16:creationId xmlns:a16="http://schemas.microsoft.com/office/drawing/2014/main" id="{3AA46C58-A10F-432C-BF65-4E5817B66977}"/>
              </a:ext>
            </a:extLst>
          </p:cNvPr>
          <p:cNvSpPr>
            <a:spLocks noChangeArrowheads="1"/>
          </p:cNvSpPr>
          <p:nvPr/>
        </p:nvSpPr>
        <p:spPr bwMode="auto">
          <a:xfrm>
            <a:off x="3339494" y="4475766"/>
            <a:ext cx="17043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9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buFontTx/>
              <a:buChar char="•"/>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a:t>
            </a:r>
            <a:r>
              <a:rPr lang="zh-CN" altLang="en-US" sz="2400" b="1" dirty="0">
                <a:solidFill>
                  <a:srgbClr val="000000"/>
                </a:solidFill>
                <a:latin typeface="等线" panose="02010600030101010101" pitchFamily="2" charset="-122"/>
                <a:ea typeface="宋体" panose="02010600030101010101" pitchFamily="2" charset="-122"/>
                <a:cs typeface="Times New Roman" panose="02020603050405020304" pitchFamily="18" charset="0"/>
              </a:rPr>
              <a:t>跟踪</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表格 12">
            <a:extLst>
              <a:ext uri="{FF2B5EF4-FFF2-40B4-BE49-F238E27FC236}">
                <a16:creationId xmlns:a16="http://schemas.microsoft.com/office/drawing/2014/main" id="{D53CDDE6-683F-420D-9A84-A143C50B9718}"/>
              </a:ext>
            </a:extLst>
          </p:cNvPr>
          <p:cNvGraphicFramePr>
            <a:graphicFrameLocks noGrp="1"/>
          </p:cNvGraphicFramePr>
          <p:nvPr>
            <p:extLst>
              <p:ext uri="{D42A27DB-BD31-4B8C-83A1-F6EECF244321}">
                <p14:modId xmlns:p14="http://schemas.microsoft.com/office/powerpoint/2010/main" val="216379142"/>
              </p:ext>
            </p:extLst>
          </p:nvPr>
        </p:nvGraphicFramePr>
        <p:xfrm>
          <a:off x="3339494" y="4993597"/>
          <a:ext cx="6119704" cy="1134008"/>
        </p:xfrm>
        <a:graphic>
          <a:graphicData uri="http://schemas.openxmlformats.org/drawingml/2006/table">
            <a:tbl>
              <a:tblPr firstRow="1" firstCol="1" bandRow="1">
                <a:tableStyleId>{5C22544A-7EE6-4342-B048-85BDC9FD1C3A}</a:tableStyleId>
              </a:tblPr>
              <a:tblGrid>
                <a:gridCol w="989662">
                  <a:extLst>
                    <a:ext uri="{9D8B030D-6E8A-4147-A177-3AD203B41FA5}">
                      <a16:colId xmlns:a16="http://schemas.microsoft.com/office/drawing/2014/main" val="3437927909"/>
                    </a:ext>
                  </a:extLst>
                </a:gridCol>
                <a:gridCol w="974166">
                  <a:extLst>
                    <a:ext uri="{9D8B030D-6E8A-4147-A177-3AD203B41FA5}">
                      <a16:colId xmlns:a16="http://schemas.microsoft.com/office/drawing/2014/main" val="3844312635"/>
                    </a:ext>
                  </a:extLst>
                </a:gridCol>
                <a:gridCol w="1038265">
                  <a:extLst>
                    <a:ext uri="{9D8B030D-6E8A-4147-A177-3AD203B41FA5}">
                      <a16:colId xmlns:a16="http://schemas.microsoft.com/office/drawing/2014/main" val="3056602650"/>
                    </a:ext>
                  </a:extLst>
                </a:gridCol>
                <a:gridCol w="1039673">
                  <a:extLst>
                    <a:ext uri="{9D8B030D-6E8A-4147-A177-3AD203B41FA5}">
                      <a16:colId xmlns:a16="http://schemas.microsoft.com/office/drawing/2014/main" val="323085016"/>
                    </a:ext>
                  </a:extLst>
                </a:gridCol>
                <a:gridCol w="1038265">
                  <a:extLst>
                    <a:ext uri="{9D8B030D-6E8A-4147-A177-3AD203B41FA5}">
                      <a16:colId xmlns:a16="http://schemas.microsoft.com/office/drawing/2014/main" val="3607275177"/>
                    </a:ext>
                  </a:extLst>
                </a:gridCol>
                <a:gridCol w="1039673">
                  <a:extLst>
                    <a:ext uri="{9D8B030D-6E8A-4147-A177-3AD203B41FA5}">
                      <a16:colId xmlns:a16="http://schemas.microsoft.com/office/drawing/2014/main" val="2228270221"/>
                    </a:ext>
                  </a:extLst>
                </a:gridCol>
              </a:tblGrid>
              <a:tr h="488496">
                <a:tc>
                  <a:txBody>
                    <a:bodyPr/>
                    <a:lstStyle/>
                    <a:p>
                      <a:pPr algn="just">
                        <a:spcAft>
                          <a:spcPts val="0"/>
                        </a:spcAft>
                      </a:pPr>
                      <a:r>
                        <a:rPr lang="zh-CN" sz="1400" kern="100" dirty="0">
                          <a:effectLst/>
                        </a:rPr>
                        <a:t>风险名称</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发生时间</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预估影响</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负责人</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应对措施</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风险状态</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66745007"/>
                  </a:ext>
                </a:extLst>
              </a:tr>
              <a:tr h="645512">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88301255"/>
                  </a:ext>
                </a:extLst>
              </a:tr>
            </a:tbl>
          </a:graphicData>
        </a:graphic>
      </p:graphicFrame>
    </p:spTree>
    <p:extLst>
      <p:ext uri="{BB962C8B-B14F-4D97-AF65-F5344CB8AC3E}">
        <p14:creationId xmlns:p14="http://schemas.microsoft.com/office/powerpoint/2010/main" val="41072733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配置管理计划：</a:t>
            </a:r>
          </a:p>
        </p:txBody>
      </p:sp>
      <p:sp>
        <p:nvSpPr>
          <p:cNvPr id="8" name="文本框 9">
            <a:extLst>
              <a:ext uri="{FF2B5EF4-FFF2-40B4-BE49-F238E27FC236}">
                <a16:creationId xmlns:a16="http://schemas.microsoft.com/office/drawing/2014/main" id="{25D5B365-DAF8-49FA-A300-50D9F86F52C8}"/>
              </a:ext>
            </a:extLst>
          </p:cNvPr>
          <p:cNvSpPr txBox="1">
            <a:spLocks noChangeArrowheads="1"/>
          </p:cNvSpPr>
          <p:nvPr/>
        </p:nvSpPr>
        <p:spPr bwMode="auto">
          <a:xfrm>
            <a:off x="6653848" y="4125594"/>
            <a:ext cx="3613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4000" dirty="0"/>
              <a:t>版本管理工具</a:t>
            </a:r>
          </a:p>
        </p:txBody>
      </p:sp>
      <p:sp>
        <p:nvSpPr>
          <p:cNvPr id="9" name="文本框 13">
            <a:extLst>
              <a:ext uri="{FF2B5EF4-FFF2-40B4-BE49-F238E27FC236}">
                <a16:creationId xmlns:a16="http://schemas.microsoft.com/office/drawing/2014/main" id="{6024AB56-4C92-42A7-9EB7-6AE3B07E1B6F}"/>
              </a:ext>
            </a:extLst>
          </p:cNvPr>
          <p:cNvSpPr txBox="1">
            <a:spLocks noChangeArrowheads="1"/>
          </p:cNvSpPr>
          <p:nvPr/>
        </p:nvSpPr>
        <p:spPr bwMode="auto">
          <a:xfrm>
            <a:off x="1638677" y="4125595"/>
            <a:ext cx="3613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4000" dirty="0"/>
              <a:t>仓库服务器</a:t>
            </a:r>
          </a:p>
        </p:txBody>
      </p:sp>
      <p:pic>
        <p:nvPicPr>
          <p:cNvPr id="14" name="图片 13">
            <a:extLst>
              <a:ext uri="{FF2B5EF4-FFF2-40B4-BE49-F238E27FC236}">
                <a16:creationId xmlns:a16="http://schemas.microsoft.com/office/drawing/2014/main" id="{C7EA8186-CB9C-4D9E-B963-3FB2800A5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4141" y="2307259"/>
            <a:ext cx="3937686" cy="1309281"/>
          </a:xfrm>
          <a:prstGeom prst="rect">
            <a:avLst/>
          </a:prstGeom>
        </p:spPr>
      </p:pic>
      <p:pic>
        <p:nvPicPr>
          <p:cNvPr id="15" name="Picture 2" descr="https://timgsa.baidu.com/timg?image&amp;quality=80&amp;size=b9999_10000&amp;sec=1544260967923&amp;di=7d7b6a2f8f866b416912cb41aaf12a5a&amp;imgtype=jpg&amp;src=http%3A%2F%2Fimg1.imgtn.bdimg.com%2Fit%2Fu%3D286787381%2C2726460676%26fm%3D214%26gp%3D0.jpg">
            <a:extLst>
              <a:ext uri="{FF2B5EF4-FFF2-40B4-BE49-F238E27FC236}">
                <a16:creationId xmlns:a16="http://schemas.microsoft.com/office/drawing/2014/main" id="{127CC24A-A3D1-4888-83D5-4B54FD8E17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677" t="10948" r="33320" b="17484"/>
          <a:stretch/>
        </p:blipFill>
        <p:spPr bwMode="auto">
          <a:xfrm>
            <a:off x="7667625" y="2510244"/>
            <a:ext cx="1200150" cy="1390650"/>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41">
            <a:extLst>
              <a:ext uri="{FF2B5EF4-FFF2-40B4-BE49-F238E27FC236}">
                <a16:creationId xmlns:a16="http://schemas.microsoft.com/office/drawing/2014/main" id="{86655755-73D6-48A4-A9C6-661ED2A4594B}"/>
              </a:ext>
            </a:extLst>
          </p:cNvPr>
          <p:cNvSpPr txBox="1">
            <a:spLocks noChangeArrowheads="1"/>
          </p:cNvSpPr>
          <p:nvPr/>
        </p:nvSpPr>
        <p:spPr bwMode="auto">
          <a:xfrm>
            <a:off x="3080782" y="1467956"/>
            <a:ext cx="2919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3200" dirty="0"/>
              <a:t>配置管理工具</a:t>
            </a:r>
          </a:p>
        </p:txBody>
      </p:sp>
    </p:spTree>
    <p:extLst>
      <p:ext uri="{BB962C8B-B14F-4D97-AF65-F5344CB8AC3E}">
        <p14:creationId xmlns:p14="http://schemas.microsoft.com/office/powerpoint/2010/main" val="161232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配置管理计划：</a:t>
            </a:r>
          </a:p>
        </p:txBody>
      </p:sp>
      <p:sp>
        <p:nvSpPr>
          <p:cNvPr id="36" name="文本框 2">
            <a:extLst>
              <a:ext uri="{FF2B5EF4-FFF2-40B4-BE49-F238E27FC236}">
                <a16:creationId xmlns:a16="http://schemas.microsoft.com/office/drawing/2014/main" id="{3B916905-6923-4F9B-913C-F5E2C6BE9969}"/>
              </a:ext>
            </a:extLst>
          </p:cNvPr>
          <p:cNvSpPr txBox="1">
            <a:spLocks noChangeArrowheads="1"/>
          </p:cNvSpPr>
          <p:nvPr/>
        </p:nvSpPr>
        <p:spPr bwMode="auto">
          <a:xfrm>
            <a:off x="282247" y="2229434"/>
            <a:ext cx="50879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版本格式及更新</a:t>
            </a:r>
          </a:p>
        </p:txBody>
      </p:sp>
      <p:sp>
        <p:nvSpPr>
          <p:cNvPr id="37" name="矩形 36">
            <a:extLst>
              <a:ext uri="{FF2B5EF4-FFF2-40B4-BE49-F238E27FC236}">
                <a16:creationId xmlns:a16="http://schemas.microsoft.com/office/drawing/2014/main" id="{AE1DDD8A-66A5-4CE3-B5C3-09D00E8DB2B7}"/>
              </a:ext>
            </a:extLst>
          </p:cNvPr>
          <p:cNvSpPr/>
          <p:nvPr/>
        </p:nvSpPr>
        <p:spPr>
          <a:xfrm>
            <a:off x="177194" y="2866436"/>
            <a:ext cx="6324600" cy="3573992"/>
          </a:xfrm>
          <a:prstGeom prst="rect">
            <a:avLst/>
          </a:prstGeom>
        </p:spPr>
        <p:txBody>
          <a:bodyPr wrap="square">
            <a:spAutoFit/>
          </a:bodyPr>
          <a:lstStyle/>
          <a:p>
            <a:pPr marL="810260" indent="-629920">
              <a:spcAft>
                <a:spcPts val="0"/>
              </a:spcAft>
            </a:pPr>
            <a:r>
              <a:rPr lang="zh-CN" altLang="zh-CN" sz="20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版本格式</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每一个</a:t>
            </a:r>
            <a:r>
              <a:rPr lang="zh-CN" altLang="zh-CN"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文档</a:t>
            </a:r>
            <a:r>
              <a:rPr lang="zh-CN" altLang="zh-CN" kern="100" dirty="0">
                <a:latin typeface="Calibri" panose="020F0502020204030204" pitchFamily="34" charset="0"/>
                <a:ea typeface="等线" panose="02010600030101010101" pitchFamily="2" charset="-122"/>
                <a:cs typeface="Times New Roman" panose="02020603050405020304" pitchFamily="18" charset="0"/>
              </a:rPr>
              <a:t>的版本格式为</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主版本号</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子版本号</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修正版本号</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示例：</a:t>
            </a:r>
            <a:r>
              <a:rPr lang="en-US" altLang="zh-CN" kern="100" dirty="0">
                <a:latin typeface="Calibri" panose="020F0502020204030204" pitchFamily="34" charset="0"/>
                <a:ea typeface="等线" panose="02010600030101010101" pitchFamily="2" charset="-122"/>
                <a:cs typeface="Times New Roman" panose="02020603050405020304" pitchFamily="18" charset="0"/>
              </a:rPr>
              <a:t>0.1.1</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文档的初始版本为</a:t>
            </a:r>
            <a:r>
              <a:rPr lang="en-US" altLang="zh-CN" kern="100" dirty="0">
                <a:latin typeface="Calibri" panose="020F0502020204030204" pitchFamily="34" charset="0"/>
                <a:ea typeface="等线" panose="02010600030101010101" pitchFamily="2" charset="-122"/>
                <a:cs typeface="Times New Roman" panose="02020603050405020304" pitchFamily="18" charset="0"/>
              </a:rPr>
              <a:t>0.1.0</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810260" indent="-629920">
              <a:spcAft>
                <a:spcPts val="0"/>
              </a:spcAft>
            </a:pPr>
            <a:r>
              <a:rPr lang="zh-CN" altLang="zh-CN" sz="20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版本更新</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当文件内容有了重大的变化或改进，主版本号加</a:t>
            </a:r>
            <a:r>
              <a:rPr lang="en-US" altLang="zh-CN" kern="100" dirty="0">
                <a:latin typeface="Calibri" panose="020F0502020204030204" pitchFamily="34" charset="0"/>
                <a:ea typeface="等线" panose="02010600030101010101" pitchFamily="2" charset="-122"/>
                <a:cs typeface="Times New Roman" panose="02020603050405020304" pitchFamily="18" charset="0"/>
              </a:rPr>
              <a:t>1</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当文档的内容有了模块的增加、补充等，子版本号加</a:t>
            </a:r>
            <a:r>
              <a:rPr lang="en-US" altLang="zh-CN" kern="100" dirty="0">
                <a:latin typeface="Calibri" panose="020F0502020204030204" pitchFamily="34" charset="0"/>
                <a:ea typeface="等线" panose="02010600030101010101" pitchFamily="2" charset="-122"/>
                <a:cs typeface="Times New Roman" panose="02020603050405020304" pitchFamily="18" charset="0"/>
              </a:rPr>
              <a:t>1</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当文档的内容有了小修改，如修正了纰漏等，修正版本号加</a:t>
            </a:r>
            <a:r>
              <a:rPr lang="en-US" altLang="zh-CN" kern="100" dirty="0">
                <a:latin typeface="Calibri" panose="020F0502020204030204" pitchFamily="34" charset="0"/>
                <a:ea typeface="等线" panose="02010600030101010101" pitchFamily="2" charset="-122"/>
                <a:cs typeface="Times New Roman" panose="02020603050405020304" pitchFamily="18" charset="0"/>
              </a:rPr>
              <a:t>1</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1096742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6</a:t>
            </a:r>
            <a:endParaRPr lang="zh-CN" altLang="en-US" sz="50000" dirty="0">
              <a:solidFill>
                <a:schemeClr val="bg1"/>
              </a:solidFill>
            </a:endParaRPr>
          </a:p>
        </p:txBody>
      </p:sp>
      <p:sp>
        <p:nvSpPr>
          <p:cNvPr id="4" name="矩形 3"/>
          <p:cNvSpPr/>
          <p:nvPr/>
        </p:nvSpPr>
        <p:spPr>
          <a:xfrm>
            <a:off x="5851807" y="2861704"/>
            <a:ext cx="6058065"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Vision &amp; Scope</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0231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1</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5570752" cy="1938990"/>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里程碑演示材料</a:t>
            </a:r>
            <a:endParaRPr lang="en-US" altLang="zh-CN" sz="6000" b="1" dirty="0">
              <a:solidFill>
                <a:schemeClr val="bg1"/>
              </a:solidFill>
              <a:latin typeface="微软雅黑" panose="020B0503020204020204" pitchFamily="34" charset="-122"/>
              <a:ea typeface="微软雅黑" panose="020B0503020204020204" pitchFamily="34" charset="-122"/>
            </a:endParaRPr>
          </a:p>
          <a:p>
            <a:r>
              <a:rPr lang="zh-CN" altLang="en-US" sz="6000" b="1" dirty="0">
                <a:solidFill>
                  <a:schemeClr val="bg1"/>
                </a:solidFill>
                <a:latin typeface="微软雅黑" panose="020B0503020204020204" pitchFamily="34" charset="-122"/>
                <a:ea typeface="微软雅黑" panose="020B0503020204020204" pitchFamily="34" charset="-122"/>
              </a:rPr>
              <a:t>及作业提交</a:t>
            </a:r>
          </a:p>
        </p:txBody>
      </p:sp>
    </p:spTree>
    <p:extLst>
      <p:ext uri="{BB962C8B-B14F-4D97-AF65-F5344CB8AC3E}">
        <p14:creationId xmlns:p14="http://schemas.microsoft.com/office/powerpoint/2010/main" val="1515997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a:latin typeface="Century Gothic"/>
              </a:rPr>
              <a:t>Vision &amp; Scope</a:t>
            </a:r>
          </a:p>
        </p:txBody>
      </p:sp>
      <p:sp>
        <p:nvSpPr>
          <p:cNvPr id="5" name="矩形 4">
            <a:extLst>
              <a:ext uri="{FF2B5EF4-FFF2-40B4-BE49-F238E27FC236}">
                <a16:creationId xmlns:a16="http://schemas.microsoft.com/office/drawing/2014/main" id="{2E6A2598-3FAE-4C11-A6B7-5DB0134C4FBA}"/>
              </a:ext>
            </a:extLst>
          </p:cNvPr>
          <p:cNvSpPr/>
          <p:nvPr/>
        </p:nvSpPr>
        <p:spPr>
          <a:xfrm>
            <a:off x="621594" y="1566952"/>
            <a:ext cx="11111345" cy="3724096"/>
          </a:xfrm>
          <a:prstGeom prst="rect">
            <a:avLst/>
          </a:prstGeom>
        </p:spPr>
        <p:txBody>
          <a:bodyPr wrap="square">
            <a:spAutoFit/>
          </a:bodyPr>
          <a:lstStyle/>
          <a:p>
            <a:r>
              <a:rPr lang="zh-CN" altLang="zh-CN" sz="4000" b="1" dirty="0"/>
              <a:t>业务背景</a:t>
            </a:r>
          </a:p>
          <a:p>
            <a:r>
              <a:rPr lang="en-US" altLang="zh-CN" b="1" dirty="0"/>
              <a:t>        </a:t>
            </a:r>
            <a:r>
              <a:rPr lang="en-US" altLang="zh-CN" sz="2800" b="1" dirty="0"/>
              <a:t> </a:t>
            </a:r>
            <a:r>
              <a:rPr lang="zh-CN" altLang="zh-CN" sz="2800" b="1" dirty="0"/>
              <a:t>软件项目管理与软件需求，作为软件工程当中最为重要的组成几个部分，已经引起业内人士的高度重视，项目管理和需求工程概念的提出，就是为了把软件工程化，以更有效地开发需求，开发软件并实现有效的管理。为了使教师能够把最新，最前沿的关于项目管理和需求工程的信息传播给学生；为了学生能够利用网络得到老师帮助；为了师生之间，同学之间能够充分交流，沟通心得。这个软件工程系列课程教学辅助网站将提供这么一个</a:t>
            </a:r>
            <a:r>
              <a:rPr lang="zh-CN" altLang="zh-CN" sz="2800" b="1" dirty="0">
                <a:solidFill>
                  <a:srgbClr val="FF0000"/>
                </a:solidFill>
              </a:rPr>
              <a:t>垂直的交流社区</a:t>
            </a:r>
            <a:r>
              <a:rPr lang="zh-CN" altLang="zh-CN" sz="2800" b="1" dirty="0"/>
              <a:t>。</a:t>
            </a:r>
            <a:r>
              <a:rPr lang="en-US" altLang="zh-CN" sz="2800" b="1" dirty="0"/>
              <a:t>[1][2]</a:t>
            </a:r>
            <a:endParaRPr lang="zh-CN" altLang="zh-CN" sz="2800" b="1" dirty="0"/>
          </a:p>
        </p:txBody>
      </p:sp>
    </p:spTree>
    <p:extLst>
      <p:ext uri="{BB962C8B-B14F-4D97-AF65-F5344CB8AC3E}">
        <p14:creationId xmlns:p14="http://schemas.microsoft.com/office/powerpoint/2010/main" val="2830127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上下文图</a:t>
            </a:r>
            <a:endParaRPr lang="zh-CN" altLang="zh-CN" sz="4000" b="1" dirty="0"/>
          </a:p>
        </p:txBody>
      </p:sp>
      <p:pic>
        <p:nvPicPr>
          <p:cNvPr id="8" name="图片 7">
            <a:extLst>
              <a:ext uri="{FF2B5EF4-FFF2-40B4-BE49-F238E27FC236}">
                <a16:creationId xmlns:a16="http://schemas.microsoft.com/office/drawing/2014/main" id="{6AB0906F-6A92-41E0-8ABF-D6552CAE0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370" y="38937"/>
            <a:ext cx="7233224" cy="6731679"/>
          </a:xfrm>
          <a:prstGeom prst="rect">
            <a:avLst/>
          </a:prstGeom>
        </p:spPr>
      </p:pic>
    </p:spTree>
    <p:extLst>
      <p:ext uri="{BB962C8B-B14F-4D97-AF65-F5344CB8AC3E}">
        <p14:creationId xmlns:p14="http://schemas.microsoft.com/office/powerpoint/2010/main" val="940557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395350" y="329961"/>
            <a:ext cx="11111345" cy="707886"/>
          </a:xfrm>
          <a:prstGeom prst="rect">
            <a:avLst/>
          </a:prstGeom>
        </p:spPr>
        <p:txBody>
          <a:bodyPr wrap="square">
            <a:spAutoFit/>
          </a:bodyPr>
          <a:lstStyle/>
          <a:p>
            <a:r>
              <a:rPr lang="zh-CN" altLang="en-US" sz="4000" b="1" dirty="0"/>
              <a:t>鱼骨图</a:t>
            </a:r>
            <a:endParaRPr lang="zh-CN" altLang="zh-CN" sz="4000" b="1" dirty="0"/>
          </a:p>
        </p:txBody>
      </p:sp>
      <p:pic>
        <p:nvPicPr>
          <p:cNvPr id="4" name="图片 3" descr="关联树">
            <a:extLst>
              <a:ext uri="{FF2B5EF4-FFF2-40B4-BE49-F238E27FC236}">
                <a16:creationId xmlns:a16="http://schemas.microsoft.com/office/drawing/2014/main" id="{75272E15-8FBC-43C7-9E39-E7607EF8D3EA}"/>
              </a:ext>
            </a:extLst>
          </p:cNvPr>
          <p:cNvPicPr/>
          <p:nvPr/>
        </p:nvPicPr>
        <p:blipFill>
          <a:blip r:embed="rId2"/>
          <a:stretch>
            <a:fillRect/>
          </a:stretch>
        </p:blipFill>
        <p:spPr>
          <a:xfrm>
            <a:off x="35414" y="1259840"/>
            <a:ext cx="11982044" cy="5373001"/>
          </a:xfrm>
          <a:prstGeom prst="rect">
            <a:avLst/>
          </a:prstGeom>
        </p:spPr>
      </p:pic>
    </p:spTree>
    <p:extLst>
      <p:ext uri="{BB962C8B-B14F-4D97-AF65-F5344CB8AC3E}">
        <p14:creationId xmlns:p14="http://schemas.microsoft.com/office/powerpoint/2010/main" val="21964046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7</a:t>
            </a:r>
            <a:endParaRPr lang="zh-CN" altLang="en-US" sz="50000" dirty="0">
              <a:solidFill>
                <a:schemeClr val="bg1"/>
              </a:solidFill>
            </a:endParaRPr>
          </a:p>
        </p:txBody>
      </p:sp>
      <p:sp>
        <p:nvSpPr>
          <p:cNvPr id="4" name="矩形 3"/>
          <p:cNvSpPr/>
          <p:nvPr/>
        </p:nvSpPr>
        <p:spPr>
          <a:xfrm>
            <a:off x="5952770" y="2137804"/>
            <a:ext cx="4801310" cy="1938990"/>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用户群分类及</a:t>
            </a:r>
            <a:endParaRPr lang="en-US" altLang="zh-CN" sz="6000" b="1" dirty="0">
              <a:solidFill>
                <a:schemeClr val="bg1"/>
              </a:solidFill>
              <a:latin typeface="微软雅黑" panose="020B0503020204020204" pitchFamily="34" charset="-122"/>
              <a:ea typeface="微软雅黑" panose="020B0503020204020204" pitchFamily="34" charset="-122"/>
            </a:endParaRPr>
          </a:p>
          <a:p>
            <a:r>
              <a:rPr lang="zh-CN" altLang="en-US" sz="6000" b="1" dirty="0">
                <a:solidFill>
                  <a:schemeClr val="bg1"/>
                </a:solidFill>
                <a:latin typeface="微软雅黑" panose="020B0503020204020204" pitchFamily="34" charset="-122"/>
                <a:ea typeface="微软雅黑" panose="020B0503020204020204" pitchFamily="34" charset="-122"/>
              </a:rPr>
              <a:t>代表确认</a:t>
            </a:r>
          </a:p>
        </p:txBody>
      </p:sp>
    </p:spTree>
    <p:extLst>
      <p:ext uri="{BB962C8B-B14F-4D97-AF65-F5344CB8AC3E}">
        <p14:creationId xmlns:p14="http://schemas.microsoft.com/office/powerpoint/2010/main" val="30606975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5" name="表格 4">
            <a:extLst>
              <a:ext uri="{FF2B5EF4-FFF2-40B4-BE49-F238E27FC236}">
                <a16:creationId xmlns:a16="http://schemas.microsoft.com/office/drawing/2014/main" id="{69EA9F5D-4D5B-4492-9663-3EC25F661954}"/>
              </a:ext>
            </a:extLst>
          </p:cNvPr>
          <p:cNvGraphicFramePr>
            <a:graphicFrameLocks noGrp="1"/>
          </p:cNvGraphicFramePr>
          <p:nvPr>
            <p:extLst/>
          </p:nvPr>
        </p:nvGraphicFramePr>
        <p:xfrm>
          <a:off x="105266" y="1282046"/>
          <a:ext cx="11981468" cy="5273504"/>
        </p:xfrm>
        <a:graphic>
          <a:graphicData uri="http://schemas.openxmlformats.org/drawingml/2006/table">
            <a:tbl>
              <a:tblPr firstRow="1" firstCol="1" bandRow="1">
                <a:tableStyleId>{E8034E78-7F5D-4C2E-B375-FC64B27BC917}</a:tableStyleId>
              </a:tblPr>
              <a:tblGrid>
                <a:gridCol w="2070627">
                  <a:extLst>
                    <a:ext uri="{9D8B030D-6E8A-4147-A177-3AD203B41FA5}">
                      <a16:colId xmlns:a16="http://schemas.microsoft.com/office/drawing/2014/main" val="4076709749"/>
                    </a:ext>
                  </a:extLst>
                </a:gridCol>
                <a:gridCol w="2477710">
                  <a:extLst>
                    <a:ext uri="{9D8B030D-6E8A-4147-A177-3AD203B41FA5}">
                      <a16:colId xmlns:a16="http://schemas.microsoft.com/office/drawing/2014/main" val="2333398885"/>
                    </a:ext>
                  </a:extLst>
                </a:gridCol>
                <a:gridCol w="7433131">
                  <a:extLst>
                    <a:ext uri="{9D8B030D-6E8A-4147-A177-3AD203B41FA5}">
                      <a16:colId xmlns:a16="http://schemas.microsoft.com/office/drawing/2014/main" val="150246415"/>
                    </a:ext>
                  </a:extLst>
                </a:gridCol>
              </a:tblGrid>
              <a:tr h="650862">
                <a:tc>
                  <a:txBody>
                    <a:bodyPr/>
                    <a:lstStyle/>
                    <a:p>
                      <a:pPr marL="0" algn="just" defTabSz="914400" rtl="0" eaLnBrk="1" latinLnBrk="0" hangingPunct="1">
                        <a:lnSpc>
                          <a:spcPct val="107000"/>
                        </a:lnSpc>
                        <a:spcAft>
                          <a:spcPts val="0"/>
                        </a:spcAft>
                      </a:pPr>
                      <a:r>
                        <a:rPr lang="zh-CN" altLang="en-US" sz="2800" kern="100" dirty="0">
                          <a:effectLst/>
                        </a:rPr>
                        <a:t>用户群分类</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dirty="0">
                          <a:effectLst/>
                        </a:rPr>
                        <a:t>用户角色</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a:effectLst/>
                        </a:rPr>
                        <a:t>用户描述</a:t>
                      </a:r>
                      <a:endParaRPr lang="zh-CN" altLang="en-US" sz="2800" b="1" kern="1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367891332"/>
                  </a:ext>
                </a:extLst>
              </a:tr>
              <a:tr h="650862">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客户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项目发起人</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本项目的项目发起人</a:t>
                      </a:r>
                      <a:endParaRPr lang="zh-CN" altLang="en-US" sz="2800" b="1" kern="1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79071977"/>
                  </a:ext>
                </a:extLst>
              </a:tr>
              <a:tr h="650862">
                <a:tc rowSpan="4">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直接用户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教师用户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软件工程系列课程授课教师</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18476498"/>
                  </a:ext>
                </a:extLst>
              </a:tr>
              <a:tr h="650862">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学生用户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正在参与软件工程系列课程的学生</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47461391"/>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游客用户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对软件工程系列课程有兴趣的学生或者其他人员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01050885"/>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管理员用户</a:t>
                      </a:r>
                      <a:endParaRPr lang="zh-CN" altLang="en-US" sz="2800" b="1" kern="10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负责网站维护、用户信息管理、交流区内容审核管理的人员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2162978"/>
                  </a:ext>
                </a:extLst>
              </a:tr>
            </a:tbl>
          </a:graphicData>
        </a:graphic>
      </p:graphicFrame>
    </p:spTree>
    <p:extLst>
      <p:ext uri="{BB962C8B-B14F-4D97-AF65-F5344CB8AC3E}">
        <p14:creationId xmlns:p14="http://schemas.microsoft.com/office/powerpoint/2010/main" val="2861565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12" name="表格 11">
            <a:extLst>
              <a:ext uri="{FF2B5EF4-FFF2-40B4-BE49-F238E27FC236}">
                <a16:creationId xmlns:a16="http://schemas.microsoft.com/office/drawing/2014/main" id="{7CD37F13-3F95-49AF-A653-93FAC7E2B61E}"/>
              </a:ext>
            </a:extLst>
          </p:cNvPr>
          <p:cNvGraphicFramePr>
            <a:graphicFrameLocks noGrp="1"/>
          </p:cNvGraphicFramePr>
          <p:nvPr>
            <p:extLst>
              <p:ext uri="{D42A27DB-BD31-4B8C-83A1-F6EECF244321}">
                <p14:modId xmlns:p14="http://schemas.microsoft.com/office/powerpoint/2010/main" val="3856878531"/>
              </p:ext>
            </p:extLst>
          </p:nvPr>
        </p:nvGraphicFramePr>
        <p:xfrm>
          <a:off x="0" y="1122054"/>
          <a:ext cx="12191999" cy="5355810"/>
        </p:xfrm>
        <a:graphic>
          <a:graphicData uri="http://schemas.openxmlformats.org/drawingml/2006/table">
            <a:tbl>
              <a:tblPr>
                <a:tableStyleId>{5C22544A-7EE6-4342-B048-85BDC9FD1C3A}</a:tableStyleId>
              </a:tblPr>
              <a:tblGrid>
                <a:gridCol w="1513055">
                  <a:extLst>
                    <a:ext uri="{9D8B030D-6E8A-4147-A177-3AD203B41FA5}">
                      <a16:colId xmlns:a16="http://schemas.microsoft.com/office/drawing/2014/main" val="2981154294"/>
                    </a:ext>
                  </a:extLst>
                </a:gridCol>
                <a:gridCol w="1582826">
                  <a:extLst>
                    <a:ext uri="{9D8B030D-6E8A-4147-A177-3AD203B41FA5}">
                      <a16:colId xmlns:a16="http://schemas.microsoft.com/office/drawing/2014/main" val="3133646815"/>
                    </a:ext>
                  </a:extLst>
                </a:gridCol>
                <a:gridCol w="1247656">
                  <a:extLst>
                    <a:ext uri="{9D8B030D-6E8A-4147-A177-3AD203B41FA5}">
                      <a16:colId xmlns:a16="http://schemas.microsoft.com/office/drawing/2014/main" val="2101918957"/>
                    </a:ext>
                  </a:extLst>
                </a:gridCol>
                <a:gridCol w="4161586">
                  <a:extLst>
                    <a:ext uri="{9D8B030D-6E8A-4147-A177-3AD203B41FA5}">
                      <a16:colId xmlns:a16="http://schemas.microsoft.com/office/drawing/2014/main" val="3317419439"/>
                    </a:ext>
                  </a:extLst>
                </a:gridCol>
                <a:gridCol w="3686876">
                  <a:extLst>
                    <a:ext uri="{9D8B030D-6E8A-4147-A177-3AD203B41FA5}">
                      <a16:colId xmlns:a16="http://schemas.microsoft.com/office/drawing/2014/main" val="3026448373"/>
                    </a:ext>
                  </a:extLst>
                </a:gridCol>
              </a:tblGrid>
              <a:tr h="333382">
                <a:tc>
                  <a:txBody>
                    <a:bodyPr/>
                    <a:lstStyle/>
                    <a:p>
                      <a:pPr algn="just">
                        <a:spcAft>
                          <a:spcPts val="0"/>
                        </a:spcAft>
                      </a:pPr>
                      <a:r>
                        <a:rPr lang="zh-CN" sz="1800" b="1" kern="100" dirty="0">
                          <a:effectLst/>
                        </a:rPr>
                        <a:t>用户类</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用户代表</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用户分类</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理由</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职责</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463426074"/>
                  </a:ext>
                </a:extLst>
              </a:tr>
              <a:tr h="1777958">
                <a:tc>
                  <a:txBody>
                    <a:bodyPr/>
                    <a:lstStyle/>
                    <a:p>
                      <a:pPr algn="just">
                        <a:spcAft>
                          <a:spcPts val="0"/>
                        </a:spcAft>
                      </a:pPr>
                      <a:r>
                        <a:rPr lang="zh-CN" sz="1800" b="1" kern="100">
                          <a:effectLst/>
                        </a:rPr>
                        <a:t>教师用户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杨枨老师</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effectLst/>
                        </a:rPr>
                        <a:t>直接</a:t>
                      </a:r>
                      <a:r>
                        <a:rPr lang="zh-CN" sz="1800" b="1" kern="100" dirty="0">
                          <a:effectLst/>
                        </a:rPr>
                        <a:t>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项目由杨枨老师布置，杨枨老师做教师用户代表可以清楚的反应教师用户的需求</a:t>
                      </a:r>
                      <a:r>
                        <a:rPr lang="zh-CN" altLang="en-US" sz="1800" b="1" kern="100" dirty="0">
                          <a:effectLst/>
                        </a:rPr>
                        <a:t>。</a:t>
                      </a:r>
                      <a:r>
                        <a:rPr lang="zh-CN" sz="1800" b="1" kern="100" dirty="0">
                          <a:effectLst/>
                        </a:rPr>
                        <a:t>且杨枨老师作为《软件工程基础》《软件需求》</a:t>
                      </a:r>
                      <a:r>
                        <a:rPr lang="en-US" altLang="zh-CN" sz="1800" b="1" kern="100" dirty="0">
                          <a:effectLst/>
                        </a:rPr>
                        <a:t>2</a:t>
                      </a:r>
                      <a:r>
                        <a:rPr lang="zh-CN" sz="1800" b="1" kern="100" dirty="0">
                          <a:effectLst/>
                        </a:rPr>
                        <a:t>门课的教师，对该教学辅助网站的部分功能有较高的发言权，故能清晰反映教师需求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审查用户类文档，提出修改意见；</a:t>
                      </a:r>
                    </a:p>
                    <a:p>
                      <a:pPr algn="just">
                        <a:spcAft>
                          <a:spcPts val="0"/>
                        </a:spcAft>
                      </a:pPr>
                      <a:r>
                        <a:rPr lang="zh-CN" sz="1800" b="1" kern="100" dirty="0">
                          <a:effectLst/>
                        </a:rPr>
                        <a:t>提出或修改教师需求</a:t>
                      </a:r>
                    </a:p>
                    <a:p>
                      <a:pPr algn="just">
                        <a:spcAft>
                          <a:spcPts val="0"/>
                        </a:spcAft>
                      </a:pPr>
                      <a:r>
                        <a:rPr lang="zh-CN" sz="1800" b="1" kern="100" dirty="0">
                          <a:effectLst/>
                        </a:rPr>
                        <a:t>为该项目教师端界面原型提出意见；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2074756"/>
                  </a:ext>
                </a:extLst>
              </a:tr>
              <a:tr h="1142293">
                <a:tc>
                  <a:txBody>
                    <a:bodyPr/>
                    <a:lstStyle/>
                    <a:p>
                      <a:pPr algn="just">
                        <a:spcAft>
                          <a:spcPts val="0"/>
                        </a:spcAft>
                      </a:pPr>
                      <a:r>
                        <a:rPr lang="zh-CN" sz="1800" b="1" kern="100">
                          <a:effectLst/>
                        </a:rPr>
                        <a:t>学生用户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王飞钢</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直接用户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该同学是软件工程</a:t>
                      </a:r>
                      <a:r>
                        <a:rPr lang="en-US" sz="1800" b="1" kern="100" dirty="0">
                          <a:effectLst/>
                        </a:rPr>
                        <a:t>1602</a:t>
                      </a:r>
                      <a:r>
                        <a:rPr lang="zh-CN" sz="1800" b="1" kern="100" dirty="0">
                          <a:effectLst/>
                        </a:rPr>
                        <a:t>的学生，了解过这个项目能准确的反映学生用户对网站的需求，且约谈容易，访谈该学生有助于了解学生的需求。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提出或修改学生用户需求</a:t>
                      </a:r>
                    </a:p>
                    <a:p>
                      <a:pPr algn="just">
                        <a:spcAft>
                          <a:spcPts val="0"/>
                        </a:spcAft>
                      </a:pPr>
                      <a:r>
                        <a:rPr lang="zh-CN" sz="1800" b="1" kern="100" dirty="0">
                          <a:effectLst/>
                        </a:rPr>
                        <a:t>为该项目学生端界面原型提出意见；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002621112"/>
                  </a:ext>
                </a:extLst>
              </a:tr>
              <a:tr h="959884">
                <a:tc>
                  <a:txBody>
                    <a:bodyPr/>
                    <a:lstStyle/>
                    <a:p>
                      <a:pPr algn="just">
                        <a:spcAft>
                          <a:spcPts val="0"/>
                        </a:spcAft>
                      </a:pPr>
                      <a:r>
                        <a:rPr lang="zh-CN" sz="1800" b="1" kern="100">
                          <a:effectLst/>
                        </a:rPr>
                        <a:t>游客</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solidFill>
                            <a:schemeClr val="dk1"/>
                          </a:solidFill>
                          <a:effectLst/>
                          <a:latin typeface="+mn-lt"/>
                          <a:ea typeface="+mn-ea"/>
                          <a:cs typeface="+mn-cs"/>
                        </a:rPr>
                        <a:t>余奇超</a:t>
                      </a: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该代表为</a:t>
                      </a:r>
                      <a:r>
                        <a:rPr lang="zh-CN" altLang="en-US" sz="1800" b="1" kern="100" dirty="0">
                          <a:effectLst/>
                        </a:rPr>
                        <a:t>工程</a:t>
                      </a:r>
                      <a:r>
                        <a:rPr lang="zh-CN" sz="1800" b="1" kern="100" dirty="0">
                          <a:effectLst/>
                        </a:rPr>
                        <a:t>分院的学生，具有游客用户的特点，能为我们提供游客需求。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提出或修改游客需求</a:t>
                      </a:r>
                      <a:r>
                        <a:rPr lang="zh-CN" altLang="en-US" sz="1800" b="1" kern="100" dirty="0">
                          <a:effectLst/>
                        </a:rPr>
                        <a:t>，</a:t>
                      </a:r>
                      <a:r>
                        <a:rPr lang="zh-CN" sz="1800" b="1" kern="100" dirty="0">
                          <a:effectLst/>
                        </a:rPr>
                        <a:t>为该项目游客端界面原型提出意见；为修改和细化用例图、用例描述提出意见。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1858084"/>
                  </a:ext>
                </a:extLst>
              </a:tr>
              <a:tr h="1142293">
                <a:tc>
                  <a:txBody>
                    <a:bodyPr/>
                    <a:lstStyle/>
                    <a:p>
                      <a:pPr algn="just">
                        <a:spcAft>
                          <a:spcPts val="0"/>
                        </a:spcAft>
                      </a:pPr>
                      <a:r>
                        <a:rPr lang="zh-CN" sz="1800" b="1" kern="100">
                          <a:effectLst/>
                        </a:rPr>
                        <a:t>管理员</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陈尚辉</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该用户代表为杨枨老师的研究生，有较高的学历和知识水平，熟悉本课程对应项目的开发，能给我们提供有效的管理员需求。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提出或修改管理员需求</a:t>
                      </a:r>
                    </a:p>
                    <a:p>
                      <a:pPr algn="just">
                        <a:spcAft>
                          <a:spcPts val="0"/>
                        </a:spcAft>
                      </a:pPr>
                      <a:r>
                        <a:rPr lang="zh-CN" sz="1800" b="1" kern="100" dirty="0">
                          <a:effectLst/>
                        </a:rPr>
                        <a:t>为该项目管理员端界面原型提出意见；为修改和细化用例图、用例描述提出意见。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11495760"/>
                  </a:ext>
                </a:extLst>
              </a:tr>
            </a:tbl>
          </a:graphicData>
        </a:graphic>
      </p:graphicFrame>
    </p:spTree>
    <p:extLst>
      <p:ext uri="{BB962C8B-B14F-4D97-AF65-F5344CB8AC3E}">
        <p14:creationId xmlns:p14="http://schemas.microsoft.com/office/powerpoint/2010/main" val="2494653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13235"/>
            <a:ext cx="11111345" cy="707886"/>
          </a:xfrm>
          <a:prstGeom prst="rect">
            <a:avLst/>
          </a:prstGeom>
        </p:spPr>
        <p:txBody>
          <a:bodyPr wrap="square">
            <a:spAutoFit/>
          </a:bodyPr>
          <a:lstStyle/>
          <a:p>
            <a:r>
              <a:rPr lang="zh-CN" altLang="en-US" sz="4000" b="1" dirty="0"/>
              <a:t>教师需求：</a:t>
            </a:r>
            <a:endParaRPr lang="zh-CN" altLang="zh-CN" sz="4000" b="1" dirty="0"/>
          </a:p>
        </p:txBody>
      </p:sp>
      <p:pic>
        <p:nvPicPr>
          <p:cNvPr id="5" name="图片 4">
            <a:extLst>
              <a:ext uri="{FF2B5EF4-FFF2-40B4-BE49-F238E27FC236}">
                <a16:creationId xmlns:a16="http://schemas.microsoft.com/office/drawing/2014/main" id="{3CEC26AE-575D-4CBF-B2B6-74E056F7C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011" y="1549878"/>
            <a:ext cx="5273977" cy="5133025"/>
          </a:xfrm>
          <a:prstGeom prst="rect">
            <a:avLst/>
          </a:prstGeom>
        </p:spPr>
      </p:pic>
    </p:spTree>
    <p:extLst>
      <p:ext uri="{BB962C8B-B14F-4D97-AF65-F5344CB8AC3E}">
        <p14:creationId xmlns:p14="http://schemas.microsoft.com/office/powerpoint/2010/main" val="1300635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学生需求：</a:t>
            </a:r>
            <a:endParaRPr lang="zh-CN" altLang="zh-CN" sz="4000" b="1" dirty="0"/>
          </a:p>
        </p:txBody>
      </p:sp>
      <p:pic>
        <p:nvPicPr>
          <p:cNvPr id="6" name="图片 5">
            <a:extLst>
              <a:ext uri="{FF2B5EF4-FFF2-40B4-BE49-F238E27FC236}">
                <a16:creationId xmlns:a16="http://schemas.microsoft.com/office/drawing/2014/main" id="{BBCF9EBF-ED84-498B-8D14-6A93A193B9DD}"/>
              </a:ext>
            </a:extLst>
          </p:cNvPr>
          <p:cNvPicPr>
            <a:picLocks noChangeAspect="1"/>
          </p:cNvPicPr>
          <p:nvPr/>
        </p:nvPicPr>
        <p:blipFill rotWithShape="1">
          <a:blip r:embed="rId2">
            <a:extLst>
              <a:ext uri="{28A0092B-C50C-407E-A947-70E740481C1C}">
                <a14:useLocalDpi xmlns:a14="http://schemas.microsoft.com/office/drawing/2010/main" val="0"/>
              </a:ext>
            </a:extLst>
          </a:blip>
          <a:srcRect l="-663" t="11766" r="663" b="-7341"/>
          <a:stretch/>
        </p:blipFill>
        <p:spPr>
          <a:xfrm>
            <a:off x="1216893" y="2055043"/>
            <a:ext cx="9493260" cy="4607858"/>
          </a:xfrm>
          <a:prstGeom prst="rect">
            <a:avLst/>
          </a:prstGeom>
        </p:spPr>
      </p:pic>
    </p:spTree>
    <p:extLst>
      <p:ext uri="{BB962C8B-B14F-4D97-AF65-F5344CB8AC3E}">
        <p14:creationId xmlns:p14="http://schemas.microsoft.com/office/powerpoint/2010/main" val="31338705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游客需求：</a:t>
            </a:r>
            <a:endParaRPr lang="zh-CN" altLang="zh-CN" sz="4000" b="1" dirty="0"/>
          </a:p>
        </p:txBody>
      </p:sp>
      <p:pic>
        <p:nvPicPr>
          <p:cNvPr id="6" name="图片 5">
            <a:extLst>
              <a:ext uri="{FF2B5EF4-FFF2-40B4-BE49-F238E27FC236}">
                <a16:creationId xmlns:a16="http://schemas.microsoft.com/office/drawing/2014/main" id="{08AD8AE2-1B8A-4C9B-9362-4E6827262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312" y="1956017"/>
            <a:ext cx="9988188" cy="4073308"/>
          </a:xfrm>
          <a:prstGeom prst="rect">
            <a:avLst/>
          </a:prstGeom>
        </p:spPr>
      </p:pic>
    </p:spTree>
    <p:extLst>
      <p:ext uri="{BB962C8B-B14F-4D97-AF65-F5344CB8AC3E}">
        <p14:creationId xmlns:p14="http://schemas.microsoft.com/office/powerpoint/2010/main" val="2967184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管理员需求：</a:t>
            </a:r>
            <a:endParaRPr lang="zh-CN" altLang="zh-CN" sz="4000" b="1" dirty="0"/>
          </a:p>
        </p:txBody>
      </p:sp>
      <p:pic>
        <p:nvPicPr>
          <p:cNvPr id="4" name="图片 3">
            <a:extLst>
              <a:ext uri="{FF2B5EF4-FFF2-40B4-BE49-F238E27FC236}">
                <a16:creationId xmlns:a16="http://schemas.microsoft.com/office/drawing/2014/main" id="{4783A4E7-5385-4B6C-8EEA-5CD89D687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90" y="1851025"/>
            <a:ext cx="10387735" cy="4847610"/>
          </a:xfrm>
          <a:prstGeom prst="rect">
            <a:avLst/>
          </a:prstGeom>
        </p:spPr>
      </p:pic>
    </p:spTree>
    <p:extLst>
      <p:ext uri="{BB962C8B-B14F-4D97-AF65-F5344CB8AC3E}">
        <p14:creationId xmlns:p14="http://schemas.microsoft.com/office/powerpoint/2010/main" val="370928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里程碑演示文档</a:t>
            </a:r>
          </a:p>
        </p:txBody>
      </p:sp>
      <p:pic>
        <p:nvPicPr>
          <p:cNvPr id="4" name="图片 3">
            <a:extLst>
              <a:ext uri="{FF2B5EF4-FFF2-40B4-BE49-F238E27FC236}">
                <a16:creationId xmlns:a16="http://schemas.microsoft.com/office/drawing/2014/main" id="{963D48EF-2A7C-4685-AFEF-6CE9332DB3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880" y="1289048"/>
            <a:ext cx="4680000" cy="2632501"/>
          </a:xfrm>
          <a:prstGeom prst="rect">
            <a:avLst/>
          </a:prstGeom>
        </p:spPr>
      </p:pic>
      <p:pic>
        <p:nvPicPr>
          <p:cNvPr id="7" name="图片 6">
            <a:extLst>
              <a:ext uri="{FF2B5EF4-FFF2-40B4-BE49-F238E27FC236}">
                <a16:creationId xmlns:a16="http://schemas.microsoft.com/office/drawing/2014/main" id="{96BFDF51-8C7E-4AB4-90CD-E8D232934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5181" y="1289047"/>
            <a:ext cx="4680000" cy="2632501"/>
          </a:xfrm>
          <a:prstGeom prst="rect">
            <a:avLst/>
          </a:prstGeom>
        </p:spPr>
      </p:pic>
      <p:pic>
        <p:nvPicPr>
          <p:cNvPr id="9" name="图片 8">
            <a:extLst>
              <a:ext uri="{FF2B5EF4-FFF2-40B4-BE49-F238E27FC236}">
                <a16:creationId xmlns:a16="http://schemas.microsoft.com/office/drawing/2014/main" id="{C87A4A49-0265-4768-9580-CA689A358C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5181" y="4023360"/>
            <a:ext cx="4680000" cy="2632499"/>
          </a:xfrm>
          <a:prstGeom prst="rect">
            <a:avLst/>
          </a:prstGeom>
        </p:spPr>
      </p:pic>
      <p:pic>
        <p:nvPicPr>
          <p:cNvPr id="12" name="图片 11">
            <a:extLst>
              <a:ext uri="{FF2B5EF4-FFF2-40B4-BE49-F238E27FC236}">
                <a16:creationId xmlns:a16="http://schemas.microsoft.com/office/drawing/2014/main" id="{156F90EC-4303-48E4-A855-59009E0C12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880" y="4023360"/>
            <a:ext cx="4680000" cy="2632500"/>
          </a:xfrm>
          <a:prstGeom prst="rect">
            <a:avLst/>
          </a:prstGeom>
        </p:spPr>
      </p:pic>
    </p:spTree>
    <p:extLst>
      <p:ext uri="{BB962C8B-B14F-4D97-AF65-F5344CB8AC3E}">
        <p14:creationId xmlns:p14="http://schemas.microsoft.com/office/powerpoint/2010/main" val="35136877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FA31DF0-DDFF-42EE-BE67-3461713CEF9C}"/>
              </a:ext>
            </a:extLst>
          </p:cNvPr>
          <p:cNvGraphicFramePr>
            <a:graphicFrameLocks noGrp="1"/>
          </p:cNvGraphicFramePr>
          <p:nvPr>
            <p:extLst/>
          </p:nvPr>
        </p:nvGraphicFramePr>
        <p:xfrm>
          <a:off x="1338605" y="0"/>
          <a:ext cx="9266549" cy="21420029"/>
        </p:xfrm>
        <a:graphic>
          <a:graphicData uri="http://schemas.openxmlformats.org/drawingml/2006/table">
            <a:tbl>
              <a:tblPr>
                <a:tableStyleId>{5C22544A-7EE6-4342-B048-85BDC9FD1C3A}</a:tableStyleId>
              </a:tblPr>
              <a:tblGrid>
                <a:gridCol w="1289346">
                  <a:extLst>
                    <a:ext uri="{9D8B030D-6E8A-4147-A177-3AD203B41FA5}">
                      <a16:colId xmlns:a16="http://schemas.microsoft.com/office/drawing/2014/main" val="3052557087"/>
                    </a:ext>
                  </a:extLst>
                </a:gridCol>
                <a:gridCol w="3733679">
                  <a:extLst>
                    <a:ext uri="{9D8B030D-6E8A-4147-A177-3AD203B41FA5}">
                      <a16:colId xmlns:a16="http://schemas.microsoft.com/office/drawing/2014/main" val="3721434426"/>
                    </a:ext>
                  </a:extLst>
                </a:gridCol>
                <a:gridCol w="1188117">
                  <a:extLst>
                    <a:ext uri="{9D8B030D-6E8A-4147-A177-3AD203B41FA5}">
                      <a16:colId xmlns:a16="http://schemas.microsoft.com/office/drawing/2014/main" val="3749527895"/>
                    </a:ext>
                  </a:extLst>
                </a:gridCol>
                <a:gridCol w="3055407">
                  <a:extLst>
                    <a:ext uri="{9D8B030D-6E8A-4147-A177-3AD203B41FA5}">
                      <a16:colId xmlns:a16="http://schemas.microsoft.com/office/drawing/2014/main" val="368607702"/>
                    </a:ext>
                  </a:extLst>
                </a:gridCol>
              </a:tblGrid>
              <a:tr h="22629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理</a:t>
                      </a:r>
                      <a:r>
                        <a:rPr lang="en-US" sz="1800" kern="100">
                          <a:effectLst/>
                        </a:rPr>
                        <a:t>4-504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en-US" sz="1800" kern="100">
                          <a:effectLst/>
                        </a:rPr>
                        <a:t>2018/12/25</a:t>
                      </a:r>
                      <a:endParaRPr lang="zh-CN" sz="1800" kern="100">
                        <a:effectLst/>
                      </a:endParaRPr>
                    </a:p>
                    <a:p>
                      <a:pPr algn="just">
                        <a:spcAft>
                          <a:spcPts val="0"/>
                        </a:spcAft>
                      </a:pPr>
                      <a:r>
                        <a:rPr lang="en-US" sz="1800" kern="100">
                          <a:effectLst/>
                        </a:rPr>
                        <a:t>16.00-16.30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2969878147"/>
                  </a:ext>
                </a:extLst>
              </a:tr>
              <a:tr h="22629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吴荣欣</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1845079392"/>
                  </a:ext>
                </a:extLst>
              </a:tr>
              <a:tr h="22629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spcAft>
                          <a:spcPts val="0"/>
                        </a:spcAft>
                      </a:pPr>
                      <a:r>
                        <a:rPr lang="zh-CN" sz="1800" kern="100">
                          <a:effectLst/>
                        </a:rPr>
                        <a:t>杨枨、黄浩峰、夏昌灏、吴荣欣、叶忠杰、李俊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43263139"/>
                  </a:ext>
                </a:extLst>
              </a:tr>
              <a:tr h="10486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9639805"/>
                  </a:ext>
                </a:extLst>
              </a:tr>
              <a:tr h="4631463">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小组根据教师用户代表访谈改进完成界面原型，并且演示给教师代表杨枨，教师代表对上次访谈提出的细节进行确认，并且提出了一些新的需求。</a:t>
                      </a:r>
                    </a:p>
                    <a:p>
                      <a:pPr algn="just">
                        <a:lnSpc>
                          <a:spcPct val="200000"/>
                        </a:lnSpc>
                        <a:spcAft>
                          <a:spcPts val="0"/>
                        </a:spcAft>
                      </a:pPr>
                      <a:r>
                        <a:rPr lang="zh-CN" sz="1800" kern="100" dirty="0">
                          <a:effectLst/>
                        </a:rPr>
                        <a:t>上次提出的需求有：</a:t>
                      </a:r>
                    </a:p>
                    <a:p>
                      <a:pPr marL="342900" lvl="0" indent="-342900" algn="just">
                        <a:lnSpc>
                          <a:spcPct val="200000"/>
                        </a:lnSpc>
                        <a:spcAft>
                          <a:spcPts val="0"/>
                        </a:spcAft>
                        <a:buFont typeface="+mj-lt"/>
                        <a:buAutoNum type="arabicPeriod"/>
                      </a:pPr>
                      <a:r>
                        <a:rPr lang="zh-CN" sz="1800" kern="100" dirty="0">
                          <a:effectLst/>
                        </a:rPr>
                        <a:t>网站公告</a:t>
                      </a:r>
                    </a:p>
                    <a:p>
                      <a:pPr marL="342900" lvl="0" indent="-342900" algn="just">
                        <a:lnSpc>
                          <a:spcPct val="200000"/>
                        </a:lnSpc>
                        <a:spcAft>
                          <a:spcPts val="0"/>
                        </a:spcAft>
                        <a:buFont typeface="+mj-lt"/>
                        <a:buAutoNum type="arabicPeriod"/>
                      </a:pPr>
                      <a:r>
                        <a:rPr lang="zh-CN" sz="1800" kern="100" dirty="0">
                          <a:effectLst/>
                        </a:rPr>
                        <a:t>版权信息</a:t>
                      </a:r>
                    </a:p>
                    <a:p>
                      <a:pPr marL="342900" lvl="0" indent="-342900" algn="just">
                        <a:lnSpc>
                          <a:spcPct val="200000"/>
                        </a:lnSpc>
                        <a:spcAft>
                          <a:spcPts val="0"/>
                        </a:spcAft>
                        <a:buFont typeface="+mj-lt"/>
                        <a:buAutoNum type="arabicPeriod"/>
                      </a:pPr>
                      <a:r>
                        <a:rPr lang="zh-CN" sz="1800" kern="100" dirty="0">
                          <a:effectLst/>
                        </a:rPr>
                        <a:t>个人中心主页信息过少（回帖数，粉丝，新的回帖等信息）</a:t>
                      </a:r>
                    </a:p>
                    <a:p>
                      <a:pPr marL="342900" lvl="0" indent="-342900" algn="just">
                        <a:lnSpc>
                          <a:spcPct val="200000"/>
                        </a:lnSpc>
                        <a:spcAft>
                          <a:spcPts val="0"/>
                        </a:spcAft>
                        <a:buFont typeface="+mj-lt"/>
                        <a:buAutoNum type="arabicPeriod"/>
                      </a:pPr>
                      <a:r>
                        <a:rPr lang="zh-CN" sz="1800" kern="100" dirty="0">
                          <a:effectLst/>
                        </a:rPr>
                        <a:t>课程新增删除（管理员不负责）</a:t>
                      </a:r>
                    </a:p>
                    <a:p>
                      <a:pPr marL="342900" lvl="0" indent="-342900" algn="just">
                        <a:lnSpc>
                          <a:spcPct val="200000"/>
                        </a:lnSpc>
                        <a:spcAft>
                          <a:spcPts val="0"/>
                        </a:spcAft>
                        <a:buFont typeface="+mj-lt"/>
                        <a:buAutoNum type="arabicPeriod"/>
                      </a:pPr>
                      <a:r>
                        <a:rPr lang="zh-CN" sz="1800" kern="100" dirty="0">
                          <a:effectLst/>
                        </a:rPr>
                        <a:t>找回课程管理员负责</a:t>
                      </a:r>
                    </a:p>
                    <a:p>
                      <a:pPr marL="342900" lvl="0" indent="-342900" algn="just">
                        <a:lnSpc>
                          <a:spcPct val="200000"/>
                        </a:lnSpc>
                        <a:spcAft>
                          <a:spcPts val="0"/>
                        </a:spcAft>
                        <a:buFont typeface="+mj-lt"/>
                        <a:buAutoNum type="arabicPeriod"/>
                      </a:pPr>
                      <a:r>
                        <a:rPr lang="zh-CN" sz="1800" kern="100" dirty="0">
                          <a:effectLst/>
                        </a:rPr>
                        <a:t>课程介绍与别的板块平行</a:t>
                      </a:r>
                    </a:p>
                    <a:p>
                      <a:pPr marL="342900" lvl="0" indent="-342900" algn="just">
                        <a:lnSpc>
                          <a:spcPct val="200000"/>
                        </a:lnSpc>
                        <a:spcAft>
                          <a:spcPts val="0"/>
                        </a:spcAft>
                        <a:buFont typeface="+mj-lt"/>
                        <a:buAutoNum type="arabicPeriod"/>
                      </a:pPr>
                      <a:r>
                        <a:rPr lang="zh-CN" sz="1800" kern="100" dirty="0">
                          <a:effectLst/>
                        </a:rPr>
                        <a:t>课程资料分类</a:t>
                      </a:r>
                    </a:p>
                    <a:p>
                      <a:pPr marL="342900" lvl="0" indent="-342900" algn="just">
                        <a:lnSpc>
                          <a:spcPct val="200000"/>
                        </a:lnSpc>
                        <a:spcAft>
                          <a:spcPts val="0"/>
                        </a:spcAft>
                        <a:buFont typeface="+mj-lt"/>
                        <a:buAutoNum type="arabicPeriod"/>
                      </a:pPr>
                      <a:r>
                        <a:rPr lang="zh-CN" sz="1800" kern="100" dirty="0">
                          <a:effectLst/>
                        </a:rPr>
                        <a:t>课程答疑新建答疑放在最上面</a:t>
                      </a:r>
                    </a:p>
                    <a:p>
                      <a:pPr marL="342900" lvl="0" indent="-342900" algn="just">
                        <a:lnSpc>
                          <a:spcPct val="200000"/>
                        </a:lnSpc>
                        <a:spcAft>
                          <a:spcPts val="0"/>
                        </a:spcAft>
                        <a:buFont typeface="+mj-lt"/>
                        <a:buAutoNum type="arabicPeriod"/>
                      </a:pPr>
                      <a:r>
                        <a:rPr lang="zh-CN" sz="1800" kern="100" dirty="0">
                          <a:effectLst/>
                        </a:rPr>
                        <a:t>答疑分类</a:t>
                      </a:r>
                    </a:p>
                    <a:p>
                      <a:pPr marL="342900" lvl="0" indent="-342900" algn="just">
                        <a:lnSpc>
                          <a:spcPct val="200000"/>
                        </a:lnSpc>
                        <a:spcAft>
                          <a:spcPts val="0"/>
                        </a:spcAft>
                        <a:buFont typeface="+mj-lt"/>
                        <a:buAutoNum type="arabicPeriod"/>
                      </a:pPr>
                      <a:r>
                        <a:rPr lang="zh-CN" sz="1800" kern="100" dirty="0">
                          <a:effectLst/>
                        </a:rPr>
                        <a:t>答疑发送内容</a:t>
                      </a:r>
                    </a:p>
                    <a:p>
                      <a:pPr marL="342900" lvl="0" indent="-342900" algn="just">
                        <a:lnSpc>
                          <a:spcPct val="200000"/>
                        </a:lnSpc>
                        <a:spcAft>
                          <a:spcPts val="0"/>
                        </a:spcAft>
                        <a:buFont typeface="+mj-lt"/>
                        <a:buAutoNum type="arabicPeriod"/>
                      </a:pPr>
                      <a:r>
                        <a:rPr lang="zh-CN" sz="1800" kern="100" dirty="0">
                          <a:effectLst/>
                        </a:rPr>
                        <a:t>提前关闭答疑</a:t>
                      </a:r>
                    </a:p>
                    <a:p>
                      <a:pPr marL="342900" lvl="0" indent="-342900" algn="just">
                        <a:lnSpc>
                          <a:spcPct val="200000"/>
                        </a:lnSpc>
                        <a:spcAft>
                          <a:spcPts val="0"/>
                        </a:spcAft>
                        <a:buFont typeface="+mj-lt"/>
                        <a:buAutoNum type="arabicPeriod"/>
                      </a:pPr>
                      <a:r>
                        <a:rPr lang="zh-CN" sz="1800" kern="100" dirty="0">
                          <a:effectLst/>
                        </a:rPr>
                        <a:t>关闭答疑提醒</a:t>
                      </a:r>
                    </a:p>
                    <a:p>
                      <a:pPr marL="342900" lvl="0" indent="-342900" algn="just">
                        <a:lnSpc>
                          <a:spcPct val="200000"/>
                        </a:lnSpc>
                        <a:spcAft>
                          <a:spcPts val="0"/>
                        </a:spcAft>
                        <a:buFont typeface="+mj-lt"/>
                        <a:buAutoNum type="arabicPeriod"/>
                      </a:pPr>
                      <a:r>
                        <a:rPr lang="zh-CN" sz="1800" kern="100" dirty="0">
                          <a:effectLst/>
                        </a:rPr>
                        <a:t>保存附件</a:t>
                      </a:r>
                    </a:p>
                    <a:p>
                      <a:pPr marL="342900" lvl="0" indent="-342900" algn="just">
                        <a:lnSpc>
                          <a:spcPct val="200000"/>
                        </a:lnSpc>
                        <a:spcAft>
                          <a:spcPts val="0"/>
                        </a:spcAft>
                        <a:buFont typeface="+mj-lt"/>
                        <a:buAutoNum type="arabicPeriod"/>
                      </a:pPr>
                      <a:r>
                        <a:rPr lang="zh-CN" sz="1800" kern="100" dirty="0">
                          <a:effectLst/>
                        </a:rPr>
                        <a:t>论坛改名课程交流</a:t>
                      </a:r>
                    </a:p>
                    <a:p>
                      <a:pPr marL="342900" lvl="0" indent="-342900" algn="just">
                        <a:lnSpc>
                          <a:spcPct val="200000"/>
                        </a:lnSpc>
                        <a:spcAft>
                          <a:spcPts val="0"/>
                        </a:spcAft>
                        <a:buFont typeface="+mj-lt"/>
                        <a:buAutoNum type="arabicPeriod"/>
                      </a:pPr>
                      <a:r>
                        <a:rPr lang="zh-CN" sz="1800" kern="100" dirty="0">
                          <a:effectLst/>
                        </a:rPr>
                        <a:t>课程交流设计成论坛子板块</a:t>
                      </a:r>
                    </a:p>
                    <a:p>
                      <a:pPr marL="342900" lvl="0" indent="-342900" algn="just">
                        <a:lnSpc>
                          <a:spcPct val="200000"/>
                        </a:lnSpc>
                        <a:spcAft>
                          <a:spcPts val="0"/>
                        </a:spcAft>
                        <a:buFont typeface="+mj-lt"/>
                        <a:buAutoNum type="arabicPeriod"/>
                      </a:pPr>
                      <a:r>
                        <a:rPr lang="zh-CN" sz="1800" kern="100" dirty="0">
                          <a:effectLst/>
                        </a:rPr>
                        <a:t>相关链接改成课程链接</a:t>
                      </a:r>
                    </a:p>
                    <a:p>
                      <a:pPr marL="342900" lvl="0" indent="-342900" algn="just">
                        <a:lnSpc>
                          <a:spcPct val="200000"/>
                        </a:lnSpc>
                        <a:spcAft>
                          <a:spcPts val="0"/>
                        </a:spcAft>
                        <a:buFont typeface="+mj-lt"/>
                        <a:buAutoNum type="arabicPeriod"/>
                      </a:pPr>
                      <a:r>
                        <a:rPr lang="zh-CN" sz="1800" kern="100" dirty="0">
                          <a:effectLst/>
                        </a:rPr>
                        <a:t>添加链接修改</a:t>
                      </a:r>
                    </a:p>
                    <a:p>
                      <a:pPr marL="342900" lvl="0" indent="-342900" algn="just">
                        <a:lnSpc>
                          <a:spcPct val="200000"/>
                        </a:lnSpc>
                        <a:spcAft>
                          <a:spcPts val="0"/>
                        </a:spcAft>
                        <a:buFont typeface="+mj-lt"/>
                        <a:buAutoNum type="arabicPeriod"/>
                      </a:pPr>
                      <a:r>
                        <a:rPr lang="zh-CN" sz="1800" kern="100" dirty="0">
                          <a:effectLst/>
                        </a:rPr>
                        <a:t>论坛分类</a:t>
                      </a:r>
                    </a:p>
                    <a:p>
                      <a:pPr marL="342900" lvl="0" indent="-342900" algn="just">
                        <a:lnSpc>
                          <a:spcPct val="200000"/>
                        </a:lnSpc>
                        <a:spcAft>
                          <a:spcPts val="0"/>
                        </a:spcAft>
                        <a:buFont typeface="+mj-lt"/>
                        <a:buAutoNum type="arabicPeriod"/>
                      </a:pPr>
                      <a:r>
                        <a:rPr lang="zh-CN" sz="1800" kern="100" dirty="0">
                          <a:effectLst/>
                        </a:rPr>
                        <a:t>点赞数，回复，收藏</a:t>
                      </a:r>
                    </a:p>
                    <a:p>
                      <a:pPr marL="342900" lvl="0" indent="-342900" algn="just">
                        <a:lnSpc>
                          <a:spcPct val="200000"/>
                        </a:lnSpc>
                        <a:spcAft>
                          <a:spcPts val="0"/>
                        </a:spcAft>
                        <a:buFont typeface="+mj-lt"/>
                        <a:buAutoNum type="arabicPeriod"/>
                      </a:pPr>
                      <a:r>
                        <a:rPr lang="zh-CN" sz="1800" kern="100" dirty="0">
                          <a:effectLst/>
                        </a:rPr>
                        <a:t>按照各种数据排序</a:t>
                      </a:r>
                    </a:p>
                    <a:p>
                      <a:pPr marL="342900" lvl="0" indent="-342900" algn="just">
                        <a:lnSpc>
                          <a:spcPct val="200000"/>
                        </a:lnSpc>
                        <a:spcAft>
                          <a:spcPts val="0"/>
                        </a:spcAft>
                        <a:buFont typeface="+mj-lt"/>
                        <a:buAutoNum type="arabicPeriod"/>
                      </a:pPr>
                      <a:r>
                        <a:rPr lang="zh-CN" sz="1800" kern="100" dirty="0">
                          <a:effectLst/>
                        </a:rPr>
                        <a:t>帖子带附件要有标志</a:t>
                      </a:r>
                    </a:p>
                    <a:p>
                      <a:pPr marL="342900" lvl="0" indent="-342900" algn="just">
                        <a:lnSpc>
                          <a:spcPct val="200000"/>
                        </a:lnSpc>
                        <a:spcAft>
                          <a:spcPts val="0"/>
                        </a:spcAft>
                        <a:buFont typeface="+mj-lt"/>
                        <a:buAutoNum type="arabicPeriod"/>
                      </a:pPr>
                      <a:r>
                        <a:rPr lang="zh-CN" sz="1800" kern="100" dirty="0">
                          <a:effectLst/>
                        </a:rPr>
                        <a:t>一层楼，</a:t>
                      </a:r>
                      <a:r>
                        <a:rPr lang="en-US" sz="1800" kern="100" dirty="0">
                          <a:effectLst/>
                        </a:rPr>
                        <a:t>@</a:t>
                      </a:r>
                      <a:r>
                        <a:rPr lang="zh-CN" sz="1800" kern="100" dirty="0">
                          <a:effectLst/>
                        </a:rPr>
                        <a:t>形式</a:t>
                      </a:r>
                    </a:p>
                    <a:p>
                      <a:pPr marL="342900" lvl="0" indent="-342900" algn="just">
                        <a:lnSpc>
                          <a:spcPct val="200000"/>
                        </a:lnSpc>
                        <a:spcAft>
                          <a:spcPts val="0"/>
                        </a:spcAft>
                        <a:buFont typeface="+mj-lt"/>
                        <a:buAutoNum type="arabicPeriod"/>
                      </a:pPr>
                      <a:r>
                        <a:rPr lang="zh-CN" sz="1800" kern="100" dirty="0">
                          <a:effectLst/>
                        </a:rPr>
                        <a:t>一楼的回复按钮</a:t>
                      </a:r>
                    </a:p>
                    <a:p>
                      <a:pPr marL="342900" lvl="0" indent="-342900" algn="just">
                        <a:lnSpc>
                          <a:spcPct val="200000"/>
                        </a:lnSpc>
                        <a:spcAft>
                          <a:spcPts val="0"/>
                        </a:spcAft>
                        <a:buFont typeface="+mj-lt"/>
                        <a:buAutoNum type="arabicPeriod"/>
                      </a:pPr>
                      <a:r>
                        <a:rPr lang="zh-CN" sz="1800" kern="100" dirty="0">
                          <a:effectLst/>
                        </a:rPr>
                        <a:t>附件限制为</a:t>
                      </a:r>
                      <a:r>
                        <a:rPr lang="en-US" sz="1800" kern="100" dirty="0">
                          <a:effectLst/>
                        </a:rPr>
                        <a:t>1</a:t>
                      </a:r>
                      <a:r>
                        <a:rPr lang="zh-CN" sz="1800" kern="100" dirty="0">
                          <a:effectLst/>
                        </a:rPr>
                        <a:t>个</a:t>
                      </a:r>
                    </a:p>
                    <a:p>
                      <a:pPr marL="342900" lvl="0" indent="-342900" algn="just">
                        <a:lnSpc>
                          <a:spcPct val="200000"/>
                        </a:lnSpc>
                        <a:spcAft>
                          <a:spcPts val="0"/>
                        </a:spcAft>
                        <a:buFont typeface="+mj-lt"/>
                        <a:buAutoNum type="arabicPeriod"/>
                      </a:pPr>
                      <a:r>
                        <a:rPr lang="zh-CN" sz="1800" kern="100" dirty="0">
                          <a:effectLst/>
                        </a:rPr>
                        <a:t>搜索结果直接排列，结果只出现链接</a:t>
                      </a:r>
                    </a:p>
                    <a:p>
                      <a:pPr algn="just">
                        <a:lnSpc>
                          <a:spcPct val="200000"/>
                        </a:lnSpc>
                        <a:spcAft>
                          <a:spcPts val="0"/>
                        </a:spcAft>
                      </a:pPr>
                      <a:r>
                        <a:rPr lang="zh-CN" sz="1800" kern="100" dirty="0">
                          <a:effectLst/>
                        </a:rPr>
                        <a:t>全部确认完毕</a:t>
                      </a:r>
                    </a:p>
                    <a:p>
                      <a:pPr algn="just">
                        <a:lnSpc>
                          <a:spcPct val="200000"/>
                        </a:lnSpc>
                        <a:spcAft>
                          <a:spcPts val="0"/>
                        </a:spcAft>
                      </a:pPr>
                      <a:r>
                        <a:rPr lang="zh-CN" sz="1800" kern="100" dirty="0">
                          <a:effectLst/>
                        </a:rPr>
                        <a:t>提出了新的需求有：</a:t>
                      </a:r>
                    </a:p>
                    <a:p>
                      <a:pPr marL="342900" lvl="0" indent="-342900" algn="just">
                        <a:lnSpc>
                          <a:spcPct val="200000"/>
                        </a:lnSpc>
                        <a:spcAft>
                          <a:spcPts val="0"/>
                        </a:spcAft>
                        <a:buFont typeface="+mj-lt"/>
                        <a:buAutoNum type="arabicPeriod"/>
                      </a:pPr>
                      <a:r>
                        <a:rPr lang="zh-CN" sz="1800" kern="100" dirty="0">
                          <a:effectLst/>
                        </a:rPr>
                        <a:t>在教师用户中心主页需要能查看到自己的总粉丝数</a:t>
                      </a:r>
                    </a:p>
                    <a:p>
                      <a:pPr marL="342900" lvl="0" indent="-342900" algn="just">
                        <a:lnSpc>
                          <a:spcPct val="200000"/>
                        </a:lnSpc>
                        <a:spcAft>
                          <a:spcPts val="0"/>
                        </a:spcAft>
                        <a:buFont typeface="+mj-lt"/>
                        <a:buAutoNum type="arabicPeriod"/>
                      </a:pPr>
                      <a:r>
                        <a:rPr lang="zh-CN" sz="1800" kern="100" dirty="0">
                          <a:effectLst/>
                        </a:rPr>
                        <a:t>在教师用户中心主页需要能看到新的收藏</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1069388"/>
                  </a:ext>
                </a:extLst>
              </a:tr>
              <a:tr h="1442801">
                <a:tc gridSpan="4">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81645297"/>
                  </a:ext>
                </a:extLst>
              </a:tr>
            </a:tbl>
          </a:graphicData>
        </a:graphic>
      </p:graphicFrame>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教师用户代表访谈记录</a:t>
            </a:r>
          </a:p>
        </p:txBody>
      </p:sp>
    </p:spTree>
    <p:extLst>
      <p:ext uri="{BB962C8B-B14F-4D97-AF65-F5344CB8AC3E}">
        <p14:creationId xmlns:p14="http://schemas.microsoft.com/office/powerpoint/2010/main" val="42795788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631490"/>
          </a:xfrm>
          <a:prstGeom prst="rect">
            <a:avLst/>
          </a:prstGeom>
          <a:noFill/>
        </p:spPr>
        <p:txBody>
          <a:bodyPr vert="eaVert" wrap="none" rtlCol="0">
            <a:spAutoFit/>
          </a:bodyPr>
          <a:lstStyle/>
          <a:p>
            <a:r>
              <a:rPr lang="zh-CN" altLang="en-US" dirty="0"/>
              <a:t>管理员用户代表访谈记录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nvPr>
        </p:nvGraphicFramePr>
        <p:xfrm>
          <a:off x="1553183" y="0"/>
          <a:ext cx="9085634" cy="8416973"/>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77888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理</a:t>
                      </a:r>
                      <a:r>
                        <a:rPr lang="en-US" sz="1800" kern="100">
                          <a:effectLst/>
                        </a:rPr>
                        <a:t>4-1</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77888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77888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夏昌灏、叶忠杰、陈尚辉管理员、潘琳管理员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8997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5609982">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小组将网页端的管理员端界面原型给两位管理员演示，管理员根据我们的界面原型提出了以下需要修改的地方：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在选择操作目标时，出了单选、复选还要有全选、反选的操作方式</a:t>
                      </a:r>
                    </a:p>
                    <a:p>
                      <a:pPr marL="342900" lvl="0" indent="-342900" algn="just">
                        <a:lnSpc>
                          <a:spcPct val="200000"/>
                        </a:lnSpc>
                        <a:spcAft>
                          <a:spcPts val="0"/>
                        </a:spcAft>
                        <a:buFont typeface="+mj-lt"/>
                        <a:buAutoNum type="arabicPeriod"/>
                      </a:pPr>
                      <a:r>
                        <a:rPr lang="zh-CN" sz="1800" kern="100" dirty="0">
                          <a:effectLst/>
                        </a:rPr>
                        <a:t>将重置密码功能移动到已审核用户管理当中</a:t>
                      </a:r>
                    </a:p>
                    <a:p>
                      <a:pPr marL="342900" lvl="0" indent="-342900" algn="just">
                        <a:lnSpc>
                          <a:spcPct val="200000"/>
                        </a:lnSpc>
                        <a:spcAft>
                          <a:spcPts val="0"/>
                        </a:spcAft>
                        <a:buFont typeface="+mj-lt"/>
                        <a:buAutoNum type="arabicPeriod"/>
                      </a:pPr>
                      <a:r>
                        <a:rPr lang="zh-CN" sz="1800" kern="100" dirty="0">
                          <a:effectLst/>
                        </a:rPr>
                        <a:t>版权页应该由管理员统一管理</a:t>
                      </a:r>
                    </a:p>
                    <a:p>
                      <a:pPr marL="342900" lvl="0" indent="-342900" algn="just">
                        <a:lnSpc>
                          <a:spcPct val="200000"/>
                        </a:lnSpc>
                        <a:spcAft>
                          <a:spcPts val="0"/>
                        </a:spcAft>
                        <a:buFont typeface="+mj-lt"/>
                        <a:buAutoNum type="arabicPeriod"/>
                      </a:pPr>
                      <a:r>
                        <a:rPr lang="zh-CN" sz="1800" kern="100" dirty="0">
                          <a:effectLst/>
                        </a:rPr>
                        <a:t>论坛子模块的添加删除应由管理员管理</a:t>
                      </a:r>
                    </a:p>
                    <a:p>
                      <a:pPr marL="342900" lvl="0" indent="-342900" algn="just">
                        <a:lnSpc>
                          <a:spcPct val="200000"/>
                        </a:lnSpc>
                        <a:spcAft>
                          <a:spcPts val="0"/>
                        </a:spcAft>
                        <a:buFont typeface="+mj-lt"/>
                        <a:buAutoNum type="arabicPeriod"/>
                      </a:pPr>
                      <a:r>
                        <a:rPr lang="zh-CN" sz="1800" kern="100" dirty="0">
                          <a:effectLst/>
                        </a:rPr>
                        <a:t>对帖子要有过滤功能，即在对帖子管理时可以针对关键字进行搜索</a:t>
                      </a:r>
                    </a:p>
                    <a:p>
                      <a:pPr marL="342900" lvl="0" indent="-342900" algn="just">
                        <a:lnSpc>
                          <a:spcPct val="200000"/>
                        </a:lnSpc>
                        <a:spcAft>
                          <a:spcPts val="0"/>
                        </a:spcAft>
                        <a:buFont typeface="+mj-lt"/>
                        <a:buAutoNum type="arabicPeriod"/>
                      </a:pPr>
                      <a:r>
                        <a:rPr lang="zh-CN" sz="1800" kern="100" dirty="0">
                          <a:effectLst/>
                        </a:rPr>
                        <a:t>管理员应该具备所有功能的权限，其他用户的权限不得超过管理员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15627987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学生用户代表访谈记录</a:t>
            </a:r>
          </a:p>
        </p:txBody>
      </p:sp>
      <p:graphicFrame>
        <p:nvGraphicFramePr>
          <p:cNvPr id="3" name="表格 2">
            <a:extLst>
              <a:ext uri="{FF2B5EF4-FFF2-40B4-BE49-F238E27FC236}">
                <a16:creationId xmlns:a16="http://schemas.microsoft.com/office/drawing/2014/main" id="{CFF496A0-4A32-495B-B73D-1D56DC3ED78C}"/>
              </a:ext>
            </a:extLst>
          </p:cNvPr>
          <p:cNvGraphicFramePr>
            <a:graphicFrameLocks noGrp="1"/>
          </p:cNvGraphicFramePr>
          <p:nvPr>
            <p:extLst/>
          </p:nvPr>
        </p:nvGraphicFramePr>
        <p:xfrm>
          <a:off x="1702340" y="0"/>
          <a:ext cx="8774349" cy="8187255"/>
        </p:xfrm>
        <a:graphic>
          <a:graphicData uri="http://schemas.openxmlformats.org/drawingml/2006/table">
            <a:tbl>
              <a:tblPr>
                <a:tableStyleId>{5C22544A-7EE6-4342-B048-85BDC9FD1C3A}</a:tableStyleId>
              </a:tblPr>
              <a:tblGrid>
                <a:gridCol w="1220861">
                  <a:extLst>
                    <a:ext uri="{9D8B030D-6E8A-4147-A177-3AD203B41FA5}">
                      <a16:colId xmlns:a16="http://schemas.microsoft.com/office/drawing/2014/main" val="3231566519"/>
                    </a:ext>
                  </a:extLst>
                </a:gridCol>
                <a:gridCol w="3535360">
                  <a:extLst>
                    <a:ext uri="{9D8B030D-6E8A-4147-A177-3AD203B41FA5}">
                      <a16:colId xmlns:a16="http://schemas.microsoft.com/office/drawing/2014/main" val="3532947922"/>
                    </a:ext>
                  </a:extLst>
                </a:gridCol>
                <a:gridCol w="1125005">
                  <a:extLst>
                    <a:ext uri="{9D8B030D-6E8A-4147-A177-3AD203B41FA5}">
                      <a16:colId xmlns:a16="http://schemas.microsoft.com/office/drawing/2014/main" val="4276414569"/>
                    </a:ext>
                  </a:extLst>
                </a:gridCol>
                <a:gridCol w="2893123">
                  <a:extLst>
                    <a:ext uri="{9D8B030D-6E8A-4147-A177-3AD203B41FA5}">
                      <a16:colId xmlns:a16="http://schemas.microsoft.com/office/drawing/2014/main" val="574928890"/>
                    </a:ext>
                  </a:extLst>
                </a:gridCol>
              </a:tblGrid>
              <a:tr h="794990">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弘毅</a:t>
                      </a:r>
                      <a:r>
                        <a:rPr lang="en-US" sz="1800" kern="100">
                          <a:effectLst/>
                        </a:rPr>
                        <a:t>1-6</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en-US" sz="1800" kern="100">
                          <a:effectLst/>
                        </a:rPr>
                        <a:t>2018/12/15</a:t>
                      </a:r>
                      <a:endParaRPr lang="zh-CN" sz="1800" kern="100">
                        <a:effectLst/>
                      </a:endParaRPr>
                    </a:p>
                    <a:p>
                      <a:pPr algn="just">
                        <a:spcAft>
                          <a:spcPts val="0"/>
                        </a:spcAft>
                      </a:pPr>
                      <a:r>
                        <a:rPr lang="en-US" sz="1800" kern="100">
                          <a:effectLst/>
                        </a:rPr>
                        <a:t>18.00-19.00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616750326"/>
                  </a:ext>
                </a:extLst>
              </a:tr>
              <a:tr h="368720">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黄浩峰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732569253"/>
                  </a:ext>
                </a:extLst>
              </a:tr>
              <a:tr h="494830">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spcAft>
                          <a:spcPts val="0"/>
                        </a:spcAft>
                      </a:pPr>
                      <a:r>
                        <a:rPr lang="zh-CN" sz="1800" kern="100" dirty="0">
                          <a:effectLst/>
                        </a:rPr>
                        <a:t>黄浩峰、李俊、王飞</a:t>
                      </a:r>
                      <a:r>
                        <a:rPr lang="zh-CN" altLang="en-US" sz="1800" kern="100" dirty="0">
                          <a:effectLst/>
                        </a:rPr>
                        <a:t>钢</a:t>
                      </a:r>
                      <a:r>
                        <a:rPr lang="zh-CN" sz="1800" kern="100" dirty="0">
                          <a:effectLst/>
                        </a:rPr>
                        <a:t>学生用户</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66010762"/>
                  </a:ext>
                </a:extLst>
              </a:tr>
              <a:tr h="39232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19517910"/>
                  </a:ext>
                </a:extLst>
              </a:tr>
              <a:tr h="564371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小组将网页端的学生端界面原型给王飞刚学生用户演示，记录王飞钢学生用户根据我们的界面原型提出了以下需要修改的地方：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修改密码分为重置密码和忘记密码两种情况</a:t>
                      </a:r>
                      <a:r>
                        <a:rPr lang="en-US" sz="1800" kern="100" dirty="0">
                          <a:effectLst/>
                        </a:rPr>
                        <a:t>.</a:t>
                      </a:r>
                      <a:r>
                        <a:rPr lang="zh-CN" sz="1800" kern="100" dirty="0">
                          <a:effectLst/>
                        </a:rPr>
                        <a:t>重置密码需要登陆进入个人中心完成操作</a:t>
                      </a:r>
                      <a:r>
                        <a:rPr lang="en-US" sz="1800" kern="100" dirty="0">
                          <a:effectLst/>
                        </a:rPr>
                        <a:t>,</a:t>
                      </a:r>
                      <a:r>
                        <a:rPr lang="zh-CN" sz="1800" kern="100" dirty="0">
                          <a:effectLst/>
                        </a:rPr>
                        <a:t>而忘记密码应在登陆界面予以体现</a:t>
                      </a:r>
                    </a:p>
                    <a:p>
                      <a:pPr marL="342900" lvl="0" indent="-342900" algn="just">
                        <a:lnSpc>
                          <a:spcPct val="200000"/>
                        </a:lnSpc>
                        <a:spcAft>
                          <a:spcPts val="0"/>
                        </a:spcAft>
                        <a:buFont typeface="+mj-lt"/>
                        <a:buAutoNum type="arabicPeriod"/>
                      </a:pPr>
                      <a:r>
                        <a:rPr lang="zh-CN" sz="1800" kern="100" dirty="0">
                          <a:effectLst/>
                        </a:rPr>
                        <a:t>教师模块</a:t>
                      </a:r>
                      <a:r>
                        <a:rPr lang="en-US" sz="1800" kern="100" dirty="0">
                          <a:effectLst/>
                        </a:rPr>
                        <a:t>:</a:t>
                      </a:r>
                      <a:r>
                        <a:rPr lang="zh-CN" sz="1800" kern="100" dirty="0">
                          <a:effectLst/>
                        </a:rPr>
                        <a:t>对于喜爱的教师</a:t>
                      </a:r>
                      <a:r>
                        <a:rPr lang="en-US" sz="1800" kern="100" dirty="0">
                          <a:effectLst/>
                        </a:rPr>
                        <a:t>,</a:t>
                      </a:r>
                      <a:r>
                        <a:rPr lang="zh-CN" sz="1800" kern="100" dirty="0">
                          <a:effectLst/>
                        </a:rPr>
                        <a:t>应有关注追踪其最新动态功能</a:t>
                      </a:r>
                      <a:r>
                        <a:rPr lang="en-US" sz="1800" kern="100" dirty="0">
                          <a:effectLst/>
                        </a:rPr>
                        <a:t>.</a:t>
                      </a:r>
                      <a:r>
                        <a:rPr lang="zh-CN" sz="1800" kern="100" dirty="0">
                          <a:effectLst/>
                        </a:rPr>
                        <a:t>教学心得和课程应有热门教学心得和热门课程</a:t>
                      </a:r>
                      <a:r>
                        <a:rPr lang="en-US" sz="1800" kern="100" dirty="0">
                          <a:effectLst/>
                        </a:rPr>
                        <a:t>,</a:t>
                      </a:r>
                      <a:r>
                        <a:rPr lang="zh-CN" sz="1800" kern="100" dirty="0">
                          <a:effectLst/>
                        </a:rPr>
                        <a:t>便于学习路径的感悟和了解教师精品课程教学强项</a:t>
                      </a:r>
                    </a:p>
                    <a:p>
                      <a:pPr marL="342900" lvl="0" indent="-342900" algn="just">
                        <a:lnSpc>
                          <a:spcPct val="200000"/>
                        </a:lnSpc>
                        <a:spcAft>
                          <a:spcPts val="0"/>
                        </a:spcAft>
                        <a:buFont typeface="+mj-lt"/>
                        <a:buAutoNum type="arabicPeriod"/>
                      </a:pPr>
                      <a:r>
                        <a:rPr lang="zh-CN" sz="1800" kern="100" dirty="0">
                          <a:effectLst/>
                        </a:rPr>
                        <a:t>课程中课程交流模块</a:t>
                      </a:r>
                      <a:r>
                        <a:rPr lang="en-US" sz="1800" kern="100" dirty="0">
                          <a:effectLst/>
                        </a:rPr>
                        <a:t>:</a:t>
                      </a:r>
                      <a:r>
                        <a:rPr lang="zh-CN" sz="1800" kern="100" dirty="0">
                          <a:effectLst/>
                        </a:rPr>
                        <a:t>以论坛子版块的方式进行</a:t>
                      </a:r>
                      <a:r>
                        <a:rPr lang="en-US" sz="1800" kern="100" dirty="0">
                          <a:effectLst/>
                        </a:rPr>
                        <a:t>,</a:t>
                      </a:r>
                      <a:endParaRPr lang="zh-CN" sz="1800" kern="100" dirty="0">
                        <a:effectLst/>
                      </a:endParaRPr>
                    </a:p>
                    <a:p>
                      <a:pPr marL="342900" lvl="0" indent="-342900" algn="just">
                        <a:lnSpc>
                          <a:spcPct val="200000"/>
                        </a:lnSpc>
                        <a:spcAft>
                          <a:spcPts val="0"/>
                        </a:spcAft>
                        <a:buFont typeface="+mj-lt"/>
                        <a:buAutoNum type="arabicPeriod"/>
                      </a:pPr>
                      <a:r>
                        <a:rPr lang="zh-CN" sz="1800" kern="100" dirty="0">
                          <a:effectLst/>
                        </a:rPr>
                        <a:t>学生个人中心应有我的论坛</a:t>
                      </a:r>
                      <a:r>
                        <a:rPr lang="en-US" sz="1800" kern="100" dirty="0">
                          <a:effectLst/>
                        </a:rPr>
                        <a:t>,</a:t>
                      </a:r>
                      <a:r>
                        <a:rPr lang="zh-CN" sz="1800" kern="100" dirty="0">
                          <a:effectLst/>
                        </a:rPr>
                        <a:t>这样方便快捷</a:t>
                      </a:r>
                      <a:r>
                        <a:rPr lang="en-US" sz="1800" kern="100" dirty="0">
                          <a:effectLst/>
                        </a:rPr>
                        <a:t>.</a:t>
                      </a:r>
                      <a:r>
                        <a:rPr lang="zh-CN" sz="1800" kern="100" dirty="0">
                          <a:effectLst/>
                        </a:rPr>
                        <a:t>使得不用进入论坛查看动态</a:t>
                      </a:r>
                      <a:r>
                        <a:rPr lang="en-US" sz="1800" kern="100" dirty="0">
                          <a:effectLst/>
                        </a:rPr>
                        <a:t>,</a:t>
                      </a:r>
                      <a:r>
                        <a:rPr lang="zh-CN" sz="1800" kern="100" dirty="0">
                          <a:effectLst/>
                        </a:rPr>
                        <a:t>更符合用户习惯</a:t>
                      </a:r>
                    </a:p>
                    <a:p>
                      <a:pPr marL="342900" lvl="0" indent="-342900" algn="just">
                        <a:lnSpc>
                          <a:spcPct val="200000"/>
                        </a:lnSpc>
                        <a:spcAft>
                          <a:spcPts val="0"/>
                        </a:spcAft>
                        <a:buFont typeface="+mj-lt"/>
                        <a:buAutoNum type="arabicPeriod"/>
                      </a:pPr>
                      <a:r>
                        <a:rPr lang="zh-CN" sz="1800" kern="100" dirty="0">
                          <a:effectLst/>
                        </a:rPr>
                        <a:t>答疑应具有时间列表</a:t>
                      </a:r>
                      <a:r>
                        <a:rPr lang="en-US" sz="1800" kern="100" dirty="0">
                          <a:effectLst/>
                        </a:rPr>
                        <a:t>,</a:t>
                      </a:r>
                      <a:r>
                        <a:rPr lang="zh-CN" sz="1800" kern="100" dirty="0">
                          <a:effectLst/>
                        </a:rPr>
                        <a:t>根据已答疑 正在答疑 即将开始进行分类</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95986403"/>
                  </a:ext>
                </a:extLst>
              </a:tr>
            </a:tbl>
          </a:graphicData>
        </a:graphic>
      </p:graphicFrame>
    </p:spTree>
    <p:extLst>
      <p:ext uri="{BB962C8B-B14F-4D97-AF65-F5344CB8AC3E}">
        <p14:creationId xmlns:p14="http://schemas.microsoft.com/office/powerpoint/2010/main" val="28288396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游客用户代表访谈记录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471699985"/>
              </p:ext>
            </p:extLst>
          </p:nvPr>
        </p:nvGraphicFramePr>
        <p:xfrm>
          <a:off x="1553183" y="2"/>
          <a:ext cx="9085634" cy="6849708"/>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625268">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dirty="0">
                          <a:effectLst/>
                        </a:rPr>
                        <a:t>理</a:t>
                      </a:r>
                      <a:r>
                        <a:rPr lang="en-US" sz="1800" kern="100" dirty="0">
                          <a:effectLst/>
                        </a:rPr>
                        <a:t>4-1</a:t>
                      </a:r>
                      <a:r>
                        <a:rPr lang="zh-CN" sz="1800" kern="100" dirty="0">
                          <a:effectLst/>
                        </a:rPr>
                        <a:t>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访谈时间</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625268">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记录人</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625268">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a:t>
                      </a:r>
                      <a:r>
                        <a:rPr lang="zh-CN" altLang="en-US" sz="1800" kern="100" dirty="0">
                          <a:effectLst/>
                        </a:rPr>
                        <a:t>余奇超、黄浩峰、李俊、吴荣欣</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7965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450355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a:t>
                      </a:r>
                      <a:r>
                        <a:rPr lang="zh-CN" altLang="en-US" sz="1800" kern="100" dirty="0">
                          <a:effectLst/>
                        </a:rPr>
                        <a:t>和移动端</a:t>
                      </a:r>
                      <a:r>
                        <a:rPr lang="zh-CN" sz="1800" kern="100" dirty="0">
                          <a:effectLst/>
                        </a:rPr>
                        <a:t>的</a:t>
                      </a:r>
                      <a:r>
                        <a:rPr lang="zh-CN" altLang="en-US" sz="1800" kern="100" dirty="0">
                          <a:effectLst/>
                        </a:rPr>
                        <a:t>游客端</a:t>
                      </a:r>
                      <a:r>
                        <a:rPr lang="zh-CN" sz="1800" kern="100" dirty="0">
                          <a:effectLst/>
                        </a:rPr>
                        <a:t>界面原型给</a:t>
                      </a:r>
                      <a:r>
                        <a:rPr lang="zh-CN" altLang="en-US" sz="1800" kern="100" dirty="0">
                          <a:effectLst/>
                        </a:rPr>
                        <a:t>胡锦波同学</a:t>
                      </a:r>
                      <a:r>
                        <a:rPr lang="zh-CN" sz="1800" kern="100" dirty="0">
                          <a:effectLst/>
                        </a:rPr>
                        <a:t>演示，</a:t>
                      </a:r>
                      <a:r>
                        <a:rPr lang="zh-CN" altLang="en-US" sz="1800" kern="100" dirty="0">
                          <a:effectLst/>
                        </a:rPr>
                        <a:t>胡锦波同学</a:t>
                      </a:r>
                      <a:r>
                        <a:rPr lang="zh-CN" sz="1800" kern="100" dirty="0">
                          <a:effectLst/>
                        </a:rPr>
                        <a:t>根据我们的界面原型提出了以下需要修改的地方：</a:t>
                      </a:r>
                    </a:p>
                    <a:p>
                      <a:pPr marL="342900" lvl="0" indent="-342900" algn="just">
                        <a:lnSpc>
                          <a:spcPct val="200000"/>
                        </a:lnSpc>
                        <a:spcAft>
                          <a:spcPts val="0"/>
                        </a:spcAft>
                        <a:buFont typeface="+mj-lt"/>
                        <a:buAutoNum type="arabicPeriod"/>
                      </a:pPr>
                      <a:r>
                        <a:rPr lang="zh-CN" altLang="en-US" sz="1800" kern="100" dirty="0">
                          <a:effectLst/>
                        </a:rPr>
                        <a:t>期望有更多的教师介绍信息</a:t>
                      </a:r>
                      <a:endParaRPr lang="en-US" altLang="zh-CN" sz="1800" kern="100" dirty="0">
                        <a:effectLst/>
                      </a:endParaRPr>
                    </a:p>
                    <a:p>
                      <a:pPr marL="342900" lvl="0" indent="-342900" algn="just">
                        <a:lnSpc>
                          <a:spcPct val="200000"/>
                        </a:lnSpc>
                        <a:spcAft>
                          <a:spcPts val="0"/>
                        </a:spcAft>
                        <a:buFont typeface="+mj-lt"/>
                        <a:buAutoNum type="arabicPeriod"/>
                      </a:pPr>
                      <a:r>
                        <a:rPr lang="zh-CN" altLang="en-US" sz="1800" kern="100" dirty="0">
                          <a:effectLst/>
                        </a:rPr>
                        <a:t>期望有更多的课程介绍信息</a:t>
                      </a:r>
                      <a:endParaRPr lang="zh-CN" sz="1800" kern="100" dirty="0">
                        <a:effectLst/>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3190736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8</a:t>
            </a:r>
            <a:endParaRPr lang="zh-CN" altLang="en-US" sz="50000" dirty="0">
              <a:solidFill>
                <a:schemeClr val="bg1"/>
              </a:solidFill>
            </a:endParaRPr>
          </a:p>
        </p:txBody>
      </p:sp>
      <p:sp>
        <p:nvSpPr>
          <p:cNvPr id="4" name="矩形 3"/>
          <p:cNvSpPr/>
          <p:nvPr/>
        </p:nvSpPr>
        <p:spPr>
          <a:xfrm>
            <a:off x="5851807" y="2861704"/>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界面原型</a:t>
            </a:r>
          </a:p>
        </p:txBody>
      </p:sp>
    </p:spTree>
    <p:extLst>
      <p:ext uri="{BB962C8B-B14F-4D97-AF65-F5344CB8AC3E}">
        <p14:creationId xmlns:p14="http://schemas.microsoft.com/office/powerpoint/2010/main" val="6677229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en-US" altLang="zh-CN" sz="4000" b="1" dirty="0"/>
              <a:t>Web</a:t>
            </a:r>
            <a:r>
              <a:rPr lang="zh-CN" altLang="en-US" sz="4000" b="1" dirty="0"/>
              <a:t>端：</a:t>
            </a:r>
            <a:endParaRPr lang="zh-CN" altLang="zh-CN" sz="4000" b="1" dirty="0"/>
          </a:p>
        </p:txBody>
      </p:sp>
      <p:pic>
        <p:nvPicPr>
          <p:cNvPr id="6" name="图片 5">
            <a:extLst>
              <a:ext uri="{FF2B5EF4-FFF2-40B4-BE49-F238E27FC236}">
                <a16:creationId xmlns:a16="http://schemas.microsoft.com/office/drawing/2014/main" id="{FCAB59BA-5703-4EBD-BF60-A8AAA902E2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3938" y="24984"/>
            <a:ext cx="5836029" cy="6833016"/>
          </a:xfrm>
          <a:prstGeom prst="rect">
            <a:avLst/>
          </a:prstGeom>
        </p:spPr>
      </p:pic>
    </p:spTree>
    <p:extLst>
      <p:ext uri="{BB962C8B-B14F-4D97-AF65-F5344CB8AC3E}">
        <p14:creationId xmlns:p14="http://schemas.microsoft.com/office/powerpoint/2010/main" val="3116744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移动端：</a:t>
            </a:r>
            <a:endParaRPr lang="zh-CN" altLang="zh-CN" sz="4000" b="1" dirty="0"/>
          </a:p>
        </p:txBody>
      </p:sp>
      <p:pic>
        <p:nvPicPr>
          <p:cNvPr id="5" name="图片 4">
            <a:extLst>
              <a:ext uri="{FF2B5EF4-FFF2-40B4-BE49-F238E27FC236}">
                <a16:creationId xmlns:a16="http://schemas.microsoft.com/office/drawing/2014/main" id="{B913FEA0-D753-4C76-9ABC-598728872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538" y="1274454"/>
            <a:ext cx="2805287" cy="5112962"/>
          </a:xfrm>
          <a:prstGeom prst="rect">
            <a:avLst/>
          </a:prstGeom>
        </p:spPr>
      </p:pic>
      <p:pic>
        <p:nvPicPr>
          <p:cNvPr id="6" name="图片 5">
            <a:extLst>
              <a:ext uri="{FF2B5EF4-FFF2-40B4-BE49-F238E27FC236}">
                <a16:creationId xmlns:a16="http://schemas.microsoft.com/office/drawing/2014/main" id="{194FD54C-0D44-461E-855D-475187233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825" y="1261538"/>
            <a:ext cx="2805287" cy="5148165"/>
          </a:xfrm>
          <a:prstGeom prst="rect">
            <a:avLst/>
          </a:prstGeom>
        </p:spPr>
      </p:pic>
      <p:pic>
        <p:nvPicPr>
          <p:cNvPr id="8" name="图片 7">
            <a:extLst>
              <a:ext uri="{FF2B5EF4-FFF2-40B4-BE49-F238E27FC236}">
                <a16:creationId xmlns:a16="http://schemas.microsoft.com/office/drawing/2014/main" id="{F71C07FF-6462-4B42-980A-F50E175ED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112" y="1274454"/>
            <a:ext cx="2723226" cy="5149373"/>
          </a:xfrm>
          <a:prstGeom prst="rect">
            <a:avLst/>
          </a:prstGeom>
        </p:spPr>
      </p:pic>
    </p:spTree>
    <p:extLst>
      <p:ext uri="{BB962C8B-B14F-4D97-AF65-F5344CB8AC3E}">
        <p14:creationId xmlns:p14="http://schemas.microsoft.com/office/powerpoint/2010/main" val="4067180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9</a:t>
            </a:r>
            <a:endParaRPr lang="zh-CN" altLang="en-US" sz="50000" dirty="0">
              <a:solidFill>
                <a:schemeClr val="bg1"/>
              </a:solidFill>
            </a:endParaRPr>
          </a:p>
        </p:txBody>
      </p:sp>
      <p:sp>
        <p:nvSpPr>
          <p:cNvPr id="4" name="矩形 3"/>
          <p:cNvSpPr/>
          <p:nvPr/>
        </p:nvSpPr>
        <p:spPr>
          <a:xfrm>
            <a:off x="5851807" y="2861704"/>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需求用例文档</a:t>
            </a:r>
            <a:endParaRPr lang="en-US" altLang="zh-CN"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16199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pic>
        <p:nvPicPr>
          <p:cNvPr id="4" name="图片 3">
            <a:extLst>
              <a:ext uri="{FF2B5EF4-FFF2-40B4-BE49-F238E27FC236}">
                <a16:creationId xmlns:a16="http://schemas.microsoft.com/office/drawing/2014/main" id="{64B41AEA-9AF1-4052-8EA2-AB6E87E8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9227" y="0"/>
            <a:ext cx="7713620" cy="7003156"/>
          </a:xfrm>
          <a:prstGeom prst="rect">
            <a:avLst/>
          </a:prstGeom>
        </p:spPr>
      </p:pic>
      <p:sp>
        <p:nvSpPr>
          <p:cNvPr id="6" name="文本占位符 1">
            <a:extLst>
              <a:ext uri="{FF2B5EF4-FFF2-40B4-BE49-F238E27FC236}">
                <a16:creationId xmlns:a16="http://schemas.microsoft.com/office/drawing/2014/main" id="{83D17AF7-0C29-46C3-A6F3-FE13C00E2389}"/>
              </a:ext>
            </a:extLst>
          </p:cNvPr>
          <p:cNvSpPr txBox="1">
            <a:spLocks/>
          </p:cNvSpPr>
          <p:nvPr/>
        </p:nvSpPr>
        <p:spPr>
          <a:xfrm>
            <a:off x="268145" y="1519721"/>
            <a:ext cx="4365911"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latin typeface="Century Gothic"/>
              </a:rPr>
              <a:t>用例场景描述：</a:t>
            </a:r>
          </a:p>
        </p:txBody>
      </p:sp>
    </p:spTree>
    <p:extLst>
      <p:ext uri="{BB962C8B-B14F-4D97-AF65-F5344CB8AC3E}">
        <p14:creationId xmlns:p14="http://schemas.microsoft.com/office/powerpoint/2010/main" val="18403210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sp>
        <p:nvSpPr>
          <p:cNvPr id="8" name="文本占位符 1">
            <a:extLst>
              <a:ext uri="{FF2B5EF4-FFF2-40B4-BE49-F238E27FC236}">
                <a16:creationId xmlns:a16="http://schemas.microsoft.com/office/drawing/2014/main" id="{DB6569B1-9264-476F-99EA-DBF5FCD8D9AE}"/>
              </a:ext>
            </a:extLst>
          </p:cNvPr>
          <p:cNvSpPr txBox="1">
            <a:spLocks/>
          </p:cNvSpPr>
          <p:nvPr/>
        </p:nvSpPr>
        <p:spPr>
          <a:xfrm>
            <a:off x="268145" y="1519720"/>
            <a:ext cx="912585" cy="209349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latin typeface="Century Gothic"/>
              </a:rPr>
              <a:t>对话框图：</a:t>
            </a:r>
          </a:p>
        </p:txBody>
      </p:sp>
      <p:pic>
        <p:nvPicPr>
          <p:cNvPr id="10" name="图片 9">
            <a:extLst>
              <a:ext uri="{FF2B5EF4-FFF2-40B4-BE49-F238E27FC236}">
                <a16:creationId xmlns:a16="http://schemas.microsoft.com/office/drawing/2014/main" id="{E2E8C84F-BB79-4381-B32B-0EB436C54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837" y="75505"/>
            <a:ext cx="9570127" cy="6417901"/>
          </a:xfrm>
          <a:prstGeom prst="rect">
            <a:avLst/>
          </a:prstGeom>
        </p:spPr>
      </p:pic>
    </p:spTree>
    <p:extLst>
      <p:ext uri="{BB962C8B-B14F-4D97-AF65-F5344CB8AC3E}">
        <p14:creationId xmlns:p14="http://schemas.microsoft.com/office/powerpoint/2010/main" val="4054114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作业提交</a:t>
            </a:r>
          </a:p>
        </p:txBody>
      </p:sp>
      <p:pic>
        <p:nvPicPr>
          <p:cNvPr id="5" name="图片 4">
            <a:extLst>
              <a:ext uri="{FF2B5EF4-FFF2-40B4-BE49-F238E27FC236}">
                <a16:creationId xmlns:a16="http://schemas.microsoft.com/office/drawing/2014/main" id="{68E6CBCF-6D1B-47CC-A468-84016D397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662" y="1259839"/>
            <a:ext cx="10024676" cy="4968242"/>
          </a:xfrm>
          <a:prstGeom prst="rect">
            <a:avLst/>
          </a:prstGeom>
        </p:spPr>
      </p:pic>
    </p:spTree>
    <p:extLst>
      <p:ext uri="{BB962C8B-B14F-4D97-AF65-F5344CB8AC3E}">
        <p14:creationId xmlns:p14="http://schemas.microsoft.com/office/powerpoint/2010/main" val="375466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sp>
        <p:nvSpPr>
          <p:cNvPr id="5" name="文本占位符 1">
            <a:extLst>
              <a:ext uri="{FF2B5EF4-FFF2-40B4-BE49-F238E27FC236}">
                <a16:creationId xmlns:a16="http://schemas.microsoft.com/office/drawing/2014/main" id="{C154B214-DB3C-4CF6-9BD8-9F7BA900AE15}"/>
              </a:ext>
            </a:extLst>
          </p:cNvPr>
          <p:cNvSpPr txBox="1">
            <a:spLocks/>
          </p:cNvSpPr>
          <p:nvPr/>
        </p:nvSpPr>
        <p:spPr>
          <a:xfrm>
            <a:off x="268146" y="1519721"/>
            <a:ext cx="566356" cy="373586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latin typeface="Century Gothic"/>
              </a:rPr>
              <a:t>时序图：</a:t>
            </a:r>
          </a:p>
        </p:txBody>
      </p:sp>
      <p:pic>
        <p:nvPicPr>
          <p:cNvPr id="7" name="图片 6">
            <a:extLst>
              <a:ext uri="{FF2B5EF4-FFF2-40B4-BE49-F238E27FC236}">
                <a16:creationId xmlns:a16="http://schemas.microsoft.com/office/drawing/2014/main" id="{648F6A91-83B5-427E-8AA3-6A5EE66307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474" y="293150"/>
            <a:ext cx="10450381" cy="6262400"/>
          </a:xfrm>
          <a:prstGeom prst="rect">
            <a:avLst/>
          </a:prstGeom>
        </p:spPr>
      </p:pic>
    </p:spTree>
    <p:extLst>
      <p:ext uri="{BB962C8B-B14F-4D97-AF65-F5344CB8AC3E}">
        <p14:creationId xmlns:p14="http://schemas.microsoft.com/office/powerpoint/2010/main" val="34983885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spTree>
    <p:extLst>
      <p:ext uri="{BB962C8B-B14F-4D97-AF65-F5344CB8AC3E}">
        <p14:creationId xmlns:p14="http://schemas.microsoft.com/office/powerpoint/2010/main" val="541804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10 </a:t>
            </a:r>
            <a:endParaRPr lang="zh-CN" altLang="en-US" sz="50000" dirty="0">
              <a:solidFill>
                <a:schemeClr val="bg1"/>
              </a:solidFill>
            </a:endParaRPr>
          </a:p>
        </p:txBody>
      </p:sp>
      <p:sp>
        <p:nvSpPr>
          <p:cNvPr id="4" name="矩形 3"/>
          <p:cNvSpPr/>
          <p:nvPr/>
        </p:nvSpPr>
        <p:spPr>
          <a:xfrm>
            <a:off x="6096000" y="2776141"/>
            <a:ext cx="4031869"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需求优先级</a:t>
            </a:r>
          </a:p>
        </p:txBody>
      </p:sp>
    </p:spTree>
    <p:extLst>
      <p:ext uri="{BB962C8B-B14F-4D97-AF65-F5344CB8AC3E}">
        <p14:creationId xmlns:p14="http://schemas.microsoft.com/office/powerpoint/2010/main" val="3832766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367068" y="636320"/>
            <a:ext cx="11111345" cy="668645"/>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r>
              <a:rPr kumimoji="1" lang="en-US" altLang="zh-CN" sz="2800" dirty="0">
                <a:latin typeface="Century Gothic"/>
              </a:rPr>
              <a:t> [4][5][6]</a:t>
            </a:r>
            <a:endParaRPr lang="zh-CN" altLang="en-US" sz="2800" b="1" kern="100" dirty="0">
              <a:cs typeface="Times New Roman" panose="02020603050405020304" pitchFamily="18" charset="0"/>
            </a:endParaRPr>
          </a:p>
        </p:txBody>
      </p:sp>
      <p:sp>
        <p:nvSpPr>
          <p:cNvPr id="4" name="矩形 3">
            <a:extLst>
              <a:ext uri="{FF2B5EF4-FFF2-40B4-BE49-F238E27FC236}">
                <a16:creationId xmlns:a16="http://schemas.microsoft.com/office/drawing/2014/main" id="{E1B5C0DD-619E-4780-A723-0FFDC7087EF2}"/>
              </a:ext>
            </a:extLst>
          </p:cNvPr>
          <p:cNvSpPr/>
          <p:nvPr/>
        </p:nvSpPr>
        <p:spPr>
          <a:xfrm>
            <a:off x="1090281" y="1225689"/>
            <a:ext cx="10903443" cy="5632311"/>
          </a:xfrm>
          <a:prstGeom prst="rect">
            <a:avLst/>
          </a:prstGeom>
        </p:spPr>
        <p:txBody>
          <a:bodyPr wrap="square">
            <a:spAutoFit/>
          </a:bodyPr>
          <a:lstStyle/>
          <a:p>
            <a:pPr indent="266700" algn="just">
              <a:spcAft>
                <a:spcPts val="0"/>
              </a:spcAft>
            </a:pP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、参与优先级打分的用户代表主要有：游客代表（</a:t>
            </a:r>
            <a:r>
              <a:rPr lang="zh-CN" altLang="en-US" sz="2400" kern="100" dirty="0">
                <a:latin typeface="Times New Roman" panose="02020603050405020304" pitchFamily="18" charset="0"/>
              </a:rPr>
              <a:t>胡锦波</a:t>
            </a:r>
            <a:r>
              <a:rPr lang="zh-CN" altLang="zh-CN" sz="2400" kern="100" dirty="0">
                <a:latin typeface="Times New Roman" panose="02020603050405020304" pitchFamily="18" charset="0"/>
              </a:rPr>
              <a:t>）、教师代表（杨枨老师）、管理员代表（</a:t>
            </a:r>
            <a:r>
              <a:rPr lang="zh-CN" altLang="en-US" sz="2400" kern="100" dirty="0">
                <a:latin typeface="Times New Roman" panose="02020603050405020304" pitchFamily="18" charset="0"/>
              </a:rPr>
              <a:t>陈尚辉</a:t>
            </a:r>
            <a:r>
              <a:rPr lang="zh-CN" altLang="zh-CN" sz="2400" kern="100" dirty="0">
                <a:latin typeface="Times New Roman" panose="02020603050405020304" pitchFamily="18" charset="0"/>
              </a:rPr>
              <a:t>）、学生代表（</a:t>
            </a:r>
            <a:r>
              <a:rPr lang="zh-CN" altLang="en-US" sz="2400" kern="100" dirty="0">
                <a:latin typeface="Times New Roman" panose="02020603050405020304" pitchFamily="18" charset="0"/>
              </a:rPr>
              <a:t>王飞钢</a:t>
            </a:r>
            <a:r>
              <a:rPr lang="zh-CN" altLang="zh-CN" sz="2400" kern="100" dirty="0">
                <a:latin typeface="Times New Roman" panose="02020603050405020304" pitchFamily="18" charset="0"/>
              </a:rPr>
              <a:t>）。</a:t>
            </a:r>
          </a:p>
          <a:p>
            <a:pPr indent="266700" algn="just">
              <a:spcAft>
                <a:spcPts val="0"/>
              </a:spcAft>
            </a:pPr>
            <a:r>
              <a:rPr lang="en-US" altLang="zh-CN" sz="2400" kern="100" dirty="0">
                <a:latin typeface="Times New Roman" panose="02020603050405020304" pitchFamily="18" charset="0"/>
              </a:rPr>
              <a:t>2</a:t>
            </a:r>
            <a:r>
              <a:rPr lang="zh-CN" altLang="zh-CN" sz="2400" kern="100" dirty="0">
                <a:latin typeface="Times New Roman" panose="02020603050405020304" pitchFamily="18" charset="0"/>
              </a:rPr>
              <a:t>、用户代表负责为用例的</a:t>
            </a:r>
            <a:r>
              <a:rPr lang="zh-CN" altLang="zh-CN" sz="2400" b="1" kern="100" dirty="0">
                <a:latin typeface="Times New Roman" panose="02020603050405020304" pitchFamily="18" charset="0"/>
              </a:rPr>
              <a:t>相对收益、相对损失</a:t>
            </a:r>
            <a:r>
              <a:rPr lang="zh-CN" altLang="zh-CN" sz="2400" kern="100" dirty="0">
                <a:latin typeface="Times New Roman" panose="02020603050405020304" pitchFamily="18" charset="0"/>
              </a:rPr>
              <a:t>部分打分，项目经理负责为用例的</a:t>
            </a:r>
            <a:r>
              <a:rPr lang="zh-CN" altLang="zh-CN" sz="2400" b="1" kern="100" dirty="0">
                <a:latin typeface="Times New Roman" panose="02020603050405020304" pitchFamily="18" charset="0"/>
              </a:rPr>
              <a:t>相对成本</a:t>
            </a:r>
            <a:r>
              <a:rPr lang="zh-CN" altLang="zh-CN" sz="2400" kern="100" dirty="0">
                <a:latin typeface="Times New Roman" panose="02020603050405020304" pitchFamily="18" charset="0"/>
              </a:rPr>
              <a:t>打分，</a:t>
            </a:r>
            <a:r>
              <a:rPr lang="zh-CN" altLang="en-US" sz="2400" kern="100" dirty="0">
                <a:latin typeface="Times New Roman" panose="02020603050405020304" pitchFamily="18" charset="0"/>
              </a:rPr>
              <a:t>开发者代表</a:t>
            </a:r>
            <a:r>
              <a:rPr lang="zh-CN" altLang="zh-CN" sz="2400" kern="100" dirty="0">
                <a:latin typeface="Times New Roman" panose="02020603050405020304" pitchFamily="18" charset="0"/>
              </a:rPr>
              <a:t>负责为用例的</a:t>
            </a:r>
            <a:r>
              <a:rPr lang="zh-CN" altLang="zh-CN" sz="2400" b="1" kern="100" dirty="0">
                <a:latin typeface="Times New Roman" panose="02020603050405020304" pitchFamily="18" charset="0"/>
              </a:rPr>
              <a:t>相对风险</a:t>
            </a:r>
            <a:r>
              <a:rPr lang="zh-CN" altLang="zh-CN" sz="2400" kern="100" dirty="0">
                <a:latin typeface="Times New Roman" panose="02020603050405020304" pitchFamily="18" charset="0"/>
              </a:rPr>
              <a:t>打分</a:t>
            </a:r>
            <a:r>
              <a:rPr lang="zh-CN" altLang="zh-CN" sz="2400" b="1" kern="100" dirty="0">
                <a:latin typeface="Times New Roman" panose="02020603050405020304" pitchFamily="18" charset="0"/>
              </a:rPr>
              <a:t>、权重比例</a:t>
            </a:r>
            <a:r>
              <a:rPr lang="zh-CN" altLang="zh-CN" sz="2400" kern="100" dirty="0">
                <a:latin typeface="Times New Roman" panose="02020603050405020304" pitchFamily="18" charset="0"/>
              </a:rPr>
              <a:t>由客户代表（杨枨老师）提出。</a:t>
            </a:r>
          </a:p>
          <a:p>
            <a:pPr indent="266700" algn="just">
              <a:spcAft>
                <a:spcPts val="0"/>
              </a:spcAft>
            </a:pP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收益表示“如果实现，给用户带来的利益”；损失表示“如果不实现，给用户带来的损失”；风险表示“如果实现，存在的技术风险”；相对成本表示“如果实现，需要产生的费用”；权重比例是各个用户分类在最后评分时的加权值。</a:t>
            </a:r>
          </a:p>
          <a:p>
            <a:pPr indent="266700" algn="just">
              <a:spcAft>
                <a:spcPts val="0"/>
              </a:spcAft>
            </a:pP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相对收益</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相对损失</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p>
          <a:p>
            <a:pPr indent="533400" algn="just">
              <a:spcAft>
                <a:spcPts val="0"/>
              </a:spcAft>
            </a:pP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合计总价值</a:t>
            </a:r>
          </a:p>
          <a:p>
            <a:pPr indent="533400" algn="just">
              <a:spcAft>
                <a:spcPts val="0"/>
              </a:spcAft>
            </a:pP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合计风险</a:t>
            </a:r>
          </a:p>
          <a:p>
            <a:pPr indent="533400" algn="just">
              <a:spcAft>
                <a:spcPts val="0"/>
              </a:spcAft>
            </a:pP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合计成本</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优先级</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具体相对权重：客户：</a:t>
            </a:r>
            <a:r>
              <a:rPr lang="en-US" altLang="zh-CN" sz="2400" kern="100" dirty="0">
                <a:latin typeface="Times New Roman" panose="02020603050405020304" pitchFamily="18" charset="0"/>
              </a:rPr>
              <a:t>1.5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游客：</a:t>
            </a:r>
            <a:r>
              <a:rPr lang="en-US" altLang="zh-CN" sz="2400" kern="100" dirty="0">
                <a:latin typeface="Times New Roman" panose="02020603050405020304" pitchFamily="18" charset="0"/>
              </a:rPr>
              <a:t>0.5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用户：</a:t>
            </a:r>
            <a:r>
              <a:rPr lang="en-US" altLang="zh-CN" sz="2400" kern="100" dirty="0">
                <a:latin typeface="Times New Roman" panose="02020603050405020304" pitchFamily="18" charset="0"/>
              </a:rPr>
              <a:t>1</a:t>
            </a: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36865671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1030136"/>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教师优先级打分：</a:t>
            </a:r>
          </a:p>
        </p:txBody>
      </p:sp>
      <p:graphicFrame>
        <p:nvGraphicFramePr>
          <p:cNvPr id="4" name="表格 3">
            <a:extLst>
              <a:ext uri="{FF2B5EF4-FFF2-40B4-BE49-F238E27FC236}">
                <a16:creationId xmlns:a16="http://schemas.microsoft.com/office/drawing/2014/main" id="{70E91109-8E33-4057-952D-A979A8147D05}"/>
              </a:ext>
            </a:extLst>
          </p:cNvPr>
          <p:cNvGraphicFramePr>
            <a:graphicFrameLocks noGrp="1"/>
          </p:cNvGraphicFramePr>
          <p:nvPr>
            <p:extLst/>
          </p:nvPr>
        </p:nvGraphicFramePr>
        <p:xfrm>
          <a:off x="2696065" y="1112362"/>
          <a:ext cx="4205424" cy="6096000"/>
        </p:xfrm>
        <a:graphic>
          <a:graphicData uri="http://schemas.openxmlformats.org/drawingml/2006/table">
            <a:tbl>
              <a:tblPr firstRow="1" firstCol="1" bandRow="1">
                <a:tableStyleId>{5C22544A-7EE6-4342-B048-85BDC9FD1C3A}</a:tableStyleId>
              </a:tblPr>
              <a:tblGrid>
                <a:gridCol w="685826">
                  <a:extLst>
                    <a:ext uri="{9D8B030D-6E8A-4147-A177-3AD203B41FA5}">
                      <a16:colId xmlns:a16="http://schemas.microsoft.com/office/drawing/2014/main" val="3499051268"/>
                    </a:ext>
                  </a:extLst>
                </a:gridCol>
                <a:gridCol w="517041">
                  <a:extLst>
                    <a:ext uri="{9D8B030D-6E8A-4147-A177-3AD203B41FA5}">
                      <a16:colId xmlns:a16="http://schemas.microsoft.com/office/drawing/2014/main" val="2836138146"/>
                    </a:ext>
                  </a:extLst>
                </a:gridCol>
                <a:gridCol w="360951">
                  <a:extLst>
                    <a:ext uri="{9D8B030D-6E8A-4147-A177-3AD203B41FA5}">
                      <a16:colId xmlns:a16="http://schemas.microsoft.com/office/drawing/2014/main" val="973434962"/>
                    </a:ext>
                  </a:extLst>
                </a:gridCol>
                <a:gridCol w="246128">
                  <a:extLst>
                    <a:ext uri="{9D8B030D-6E8A-4147-A177-3AD203B41FA5}">
                      <a16:colId xmlns:a16="http://schemas.microsoft.com/office/drawing/2014/main" val="9533952"/>
                    </a:ext>
                  </a:extLst>
                </a:gridCol>
                <a:gridCol w="227469">
                  <a:extLst>
                    <a:ext uri="{9D8B030D-6E8A-4147-A177-3AD203B41FA5}">
                      <a16:colId xmlns:a16="http://schemas.microsoft.com/office/drawing/2014/main" val="3964307675"/>
                    </a:ext>
                  </a:extLst>
                </a:gridCol>
                <a:gridCol w="215924">
                  <a:extLst>
                    <a:ext uri="{9D8B030D-6E8A-4147-A177-3AD203B41FA5}">
                      <a16:colId xmlns:a16="http://schemas.microsoft.com/office/drawing/2014/main" val="291750937"/>
                    </a:ext>
                  </a:extLst>
                </a:gridCol>
                <a:gridCol w="575261">
                  <a:extLst>
                    <a:ext uri="{9D8B030D-6E8A-4147-A177-3AD203B41FA5}">
                      <a16:colId xmlns:a16="http://schemas.microsoft.com/office/drawing/2014/main" val="3218161729"/>
                    </a:ext>
                  </a:extLst>
                </a:gridCol>
                <a:gridCol w="360951">
                  <a:extLst>
                    <a:ext uri="{9D8B030D-6E8A-4147-A177-3AD203B41FA5}">
                      <a16:colId xmlns:a16="http://schemas.microsoft.com/office/drawing/2014/main" val="2388485396"/>
                    </a:ext>
                  </a:extLst>
                </a:gridCol>
                <a:gridCol w="215924">
                  <a:extLst>
                    <a:ext uri="{9D8B030D-6E8A-4147-A177-3AD203B41FA5}">
                      <a16:colId xmlns:a16="http://schemas.microsoft.com/office/drawing/2014/main" val="1419926982"/>
                    </a:ext>
                  </a:extLst>
                </a:gridCol>
                <a:gridCol w="341443">
                  <a:extLst>
                    <a:ext uri="{9D8B030D-6E8A-4147-A177-3AD203B41FA5}">
                      <a16:colId xmlns:a16="http://schemas.microsoft.com/office/drawing/2014/main" val="2941699284"/>
                    </a:ext>
                  </a:extLst>
                </a:gridCol>
                <a:gridCol w="458506">
                  <a:extLst>
                    <a:ext uri="{9D8B030D-6E8A-4147-A177-3AD203B41FA5}">
                      <a16:colId xmlns:a16="http://schemas.microsoft.com/office/drawing/2014/main" val="544563398"/>
                    </a:ext>
                  </a:extLst>
                </a:gridCol>
              </a:tblGrid>
              <a:tr h="168541">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55506140"/>
                  </a:ext>
                </a:extLst>
              </a:tr>
              <a:tr h="86064">
                <a:tc>
                  <a:txBody>
                    <a:bodyPr/>
                    <a:lstStyle/>
                    <a:p>
                      <a:pPr algn="ctr">
                        <a:spcAft>
                          <a:spcPts val="0"/>
                        </a:spcAft>
                      </a:pPr>
                      <a:r>
                        <a:rPr lang="zh-CN" altLang="en-US" sz="1600" kern="0" dirty="0">
                          <a:effectLst/>
                        </a:rPr>
                        <a:t>杨枨老师</a:t>
                      </a:r>
                      <a:r>
                        <a:rPr 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开设新课程</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0.433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0572244"/>
                  </a:ext>
                </a:extLst>
              </a:tr>
              <a:tr h="8128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4418401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修改密码</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6873897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888124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39915119"/>
                  </a:ext>
                </a:extLst>
              </a:tr>
              <a:tr h="93236">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浏览课程模块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7</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73435631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浏览教师模块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0.381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88238587"/>
                  </a:ext>
                </a:extLst>
              </a:tr>
            </a:tbl>
          </a:graphicData>
        </a:graphic>
      </p:graphicFrame>
      <p:graphicFrame>
        <p:nvGraphicFramePr>
          <p:cNvPr id="5" name="表格 4">
            <a:extLst>
              <a:ext uri="{FF2B5EF4-FFF2-40B4-BE49-F238E27FC236}">
                <a16:creationId xmlns:a16="http://schemas.microsoft.com/office/drawing/2014/main" id="{394BF68B-7324-46A1-8569-474F078288AC}"/>
              </a:ext>
            </a:extLst>
          </p:cNvPr>
          <p:cNvGraphicFramePr>
            <a:graphicFrameLocks noGrp="1"/>
          </p:cNvGraphicFramePr>
          <p:nvPr>
            <p:extLst/>
          </p:nvPr>
        </p:nvGraphicFramePr>
        <p:xfrm>
          <a:off x="7110919" y="1112362"/>
          <a:ext cx="4922198" cy="5852160"/>
        </p:xfrm>
        <a:graphic>
          <a:graphicData uri="http://schemas.openxmlformats.org/drawingml/2006/table">
            <a:tbl>
              <a:tblPr firstRow="1" firstCol="1" bandRow="1">
                <a:tableStyleId>{5C22544A-7EE6-4342-B048-85BDC9FD1C3A}</a:tableStyleId>
              </a:tblPr>
              <a:tblGrid>
                <a:gridCol w="619465">
                  <a:extLst>
                    <a:ext uri="{9D8B030D-6E8A-4147-A177-3AD203B41FA5}">
                      <a16:colId xmlns:a16="http://schemas.microsoft.com/office/drawing/2014/main" val="2443476437"/>
                    </a:ext>
                  </a:extLst>
                </a:gridCol>
                <a:gridCol w="683996">
                  <a:extLst>
                    <a:ext uri="{9D8B030D-6E8A-4147-A177-3AD203B41FA5}">
                      <a16:colId xmlns:a16="http://schemas.microsoft.com/office/drawing/2014/main" val="1223956703"/>
                    </a:ext>
                  </a:extLst>
                </a:gridCol>
                <a:gridCol w="477506">
                  <a:extLst>
                    <a:ext uri="{9D8B030D-6E8A-4147-A177-3AD203B41FA5}">
                      <a16:colId xmlns:a16="http://schemas.microsoft.com/office/drawing/2014/main" val="1375311815"/>
                    </a:ext>
                  </a:extLst>
                </a:gridCol>
                <a:gridCol w="451695">
                  <a:extLst>
                    <a:ext uri="{9D8B030D-6E8A-4147-A177-3AD203B41FA5}">
                      <a16:colId xmlns:a16="http://schemas.microsoft.com/office/drawing/2014/main" val="2429620780"/>
                    </a:ext>
                  </a:extLst>
                </a:gridCol>
                <a:gridCol w="285648">
                  <a:extLst>
                    <a:ext uri="{9D8B030D-6E8A-4147-A177-3AD203B41FA5}">
                      <a16:colId xmlns:a16="http://schemas.microsoft.com/office/drawing/2014/main" val="3108951578"/>
                    </a:ext>
                  </a:extLst>
                </a:gridCol>
                <a:gridCol w="285648">
                  <a:extLst>
                    <a:ext uri="{9D8B030D-6E8A-4147-A177-3AD203B41FA5}">
                      <a16:colId xmlns:a16="http://schemas.microsoft.com/office/drawing/2014/main" val="1735457448"/>
                    </a:ext>
                  </a:extLst>
                </a:gridCol>
                <a:gridCol w="296831">
                  <a:extLst>
                    <a:ext uri="{9D8B030D-6E8A-4147-A177-3AD203B41FA5}">
                      <a16:colId xmlns:a16="http://schemas.microsoft.com/office/drawing/2014/main" val="335255796"/>
                    </a:ext>
                  </a:extLst>
                </a:gridCol>
                <a:gridCol w="477506">
                  <a:extLst>
                    <a:ext uri="{9D8B030D-6E8A-4147-A177-3AD203B41FA5}">
                      <a16:colId xmlns:a16="http://schemas.microsoft.com/office/drawing/2014/main" val="3027570140"/>
                    </a:ext>
                  </a:extLst>
                </a:gridCol>
                <a:gridCol w="285648">
                  <a:extLst>
                    <a:ext uri="{9D8B030D-6E8A-4147-A177-3AD203B41FA5}">
                      <a16:colId xmlns:a16="http://schemas.microsoft.com/office/drawing/2014/main" val="2535320360"/>
                    </a:ext>
                  </a:extLst>
                </a:gridCol>
                <a:gridCol w="451695">
                  <a:extLst>
                    <a:ext uri="{9D8B030D-6E8A-4147-A177-3AD203B41FA5}">
                      <a16:colId xmlns:a16="http://schemas.microsoft.com/office/drawing/2014/main" val="1377878274"/>
                    </a:ext>
                  </a:extLst>
                </a:gridCol>
                <a:gridCol w="606560">
                  <a:extLst>
                    <a:ext uri="{9D8B030D-6E8A-4147-A177-3AD203B41FA5}">
                      <a16:colId xmlns:a16="http://schemas.microsoft.com/office/drawing/2014/main" val="1244688261"/>
                    </a:ext>
                  </a:extLst>
                </a:gridCol>
              </a:tblGrid>
              <a:tr h="187939">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44717204"/>
                  </a:ext>
                </a:extLst>
              </a:tr>
              <a:tr h="95968">
                <a:tc>
                  <a:txBody>
                    <a:bodyPr/>
                    <a:lstStyle/>
                    <a:p>
                      <a:pPr algn="ctr">
                        <a:spcAft>
                          <a:spcPts val="0"/>
                        </a:spcAft>
                      </a:pPr>
                      <a:r>
                        <a:rPr lang="zh-CN" sz="1600" kern="0" dirty="0">
                          <a:effectLst/>
                        </a:rPr>
                        <a:t>　</a:t>
                      </a:r>
                      <a:r>
                        <a:rPr lang="zh-CN" altLang="en-US" sz="1600" kern="0" dirty="0">
                          <a:effectLst/>
                        </a:rPr>
                        <a:t>杨枨老师</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查看课程详情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6136210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83902581"/>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19498130"/>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453918591"/>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85663625"/>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浏览启动页</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8</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37072294"/>
                  </a:ext>
                </a:extLst>
              </a:tr>
              <a:tr h="90640">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7705877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浏览主页</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395900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浏览论坛模块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0.353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55968820"/>
                  </a:ext>
                </a:extLst>
              </a:tr>
            </a:tbl>
          </a:graphicData>
        </a:graphic>
      </p:graphicFrame>
      <p:sp>
        <p:nvSpPr>
          <p:cNvPr id="7" name="Rectangle 1">
            <a:extLst>
              <a:ext uri="{FF2B5EF4-FFF2-40B4-BE49-F238E27FC236}">
                <a16:creationId xmlns:a16="http://schemas.microsoft.com/office/drawing/2014/main" id="{B67F3ED3-1192-4667-8549-7DB97938E875}"/>
              </a:ext>
            </a:extLst>
          </p:cNvPr>
          <p:cNvSpPr>
            <a:spLocks noChangeArrowheads="1"/>
          </p:cNvSpPr>
          <p:nvPr/>
        </p:nvSpPr>
        <p:spPr bwMode="auto">
          <a:xfrm>
            <a:off x="5668963" y="1824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95610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管理员优先级打分：</a:t>
            </a:r>
          </a:p>
        </p:txBody>
      </p:sp>
      <p:graphicFrame>
        <p:nvGraphicFramePr>
          <p:cNvPr id="4" name="表格 3">
            <a:extLst>
              <a:ext uri="{FF2B5EF4-FFF2-40B4-BE49-F238E27FC236}">
                <a16:creationId xmlns:a16="http://schemas.microsoft.com/office/drawing/2014/main" id="{9CE3ED05-1E35-4F29-A93F-E4300EF43AB0}"/>
              </a:ext>
            </a:extLst>
          </p:cNvPr>
          <p:cNvGraphicFramePr>
            <a:graphicFrameLocks noGrp="1"/>
          </p:cNvGraphicFramePr>
          <p:nvPr>
            <p:extLst/>
          </p:nvPr>
        </p:nvGraphicFramePr>
        <p:xfrm>
          <a:off x="3742441" y="1253764"/>
          <a:ext cx="6589337" cy="6207000"/>
        </p:xfrm>
        <a:graphic>
          <a:graphicData uri="http://schemas.openxmlformats.org/drawingml/2006/table">
            <a:tbl>
              <a:tblPr firstRow="1" firstCol="1" bandRow="1">
                <a:tableStyleId>{5C22544A-7EE6-4342-B048-85BDC9FD1C3A}</a:tableStyleId>
              </a:tblPr>
              <a:tblGrid>
                <a:gridCol w="678361">
                  <a:extLst>
                    <a:ext uri="{9D8B030D-6E8A-4147-A177-3AD203B41FA5}">
                      <a16:colId xmlns:a16="http://schemas.microsoft.com/office/drawing/2014/main" val="3895786110"/>
                    </a:ext>
                  </a:extLst>
                </a:gridCol>
                <a:gridCol w="1055602">
                  <a:extLst>
                    <a:ext uri="{9D8B030D-6E8A-4147-A177-3AD203B41FA5}">
                      <a16:colId xmlns:a16="http://schemas.microsoft.com/office/drawing/2014/main" val="1508407870"/>
                    </a:ext>
                  </a:extLst>
                </a:gridCol>
                <a:gridCol w="386361">
                  <a:extLst>
                    <a:ext uri="{9D8B030D-6E8A-4147-A177-3AD203B41FA5}">
                      <a16:colId xmlns:a16="http://schemas.microsoft.com/office/drawing/2014/main" val="2823682749"/>
                    </a:ext>
                  </a:extLst>
                </a:gridCol>
                <a:gridCol w="703178">
                  <a:extLst>
                    <a:ext uri="{9D8B030D-6E8A-4147-A177-3AD203B41FA5}">
                      <a16:colId xmlns:a16="http://schemas.microsoft.com/office/drawing/2014/main" val="1133091788"/>
                    </a:ext>
                  </a:extLst>
                </a:gridCol>
                <a:gridCol w="386361">
                  <a:extLst>
                    <a:ext uri="{9D8B030D-6E8A-4147-A177-3AD203B41FA5}">
                      <a16:colId xmlns:a16="http://schemas.microsoft.com/office/drawing/2014/main" val="775194435"/>
                    </a:ext>
                  </a:extLst>
                </a:gridCol>
                <a:gridCol w="386361">
                  <a:extLst>
                    <a:ext uri="{9D8B030D-6E8A-4147-A177-3AD203B41FA5}">
                      <a16:colId xmlns:a16="http://schemas.microsoft.com/office/drawing/2014/main" val="757133658"/>
                    </a:ext>
                  </a:extLst>
                </a:gridCol>
                <a:gridCol w="386361">
                  <a:extLst>
                    <a:ext uri="{9D8B030D-6E8A-4147-A177-3AD203B41FA5}">
                      <a16:colId xmlns:a16="http://schemas.microsoft.com/office/drawing/2014/main" val="3403967913"/>
                    </a:ext>
                  </a:extLst>
                </a:gridCol>
                <a:gridCol w="586534">
                  <a:extLst>
                    <a:ext uri="{9D8B030D-6E8A-4147-A177-3AD203B41FA5}">
                      <a16:colId xmlns:a16="http://schemas.microsoft.com/office/drawing/2014/main" val="3920169190"/>
                    </a:ext>
                  </a:extLst>
                </a:gridCol>
                <a:gridCol w="386361">
                  <a:extLst>
                    <a:ext uri="{9D8B030D-6E8A-4147-A177-3AD203B41FA5}">
                      <a16:colId xmlns:a16="http://schemas.microsoft.com/office/drawing/2014/main" val="3545140822"/>
                    </a:ext>
                  </a:extLst>
                </a:gridCol>
                <a:gridCol w="703178">
                  <a:extLst>
                    <a:ext uri="{9D8B030D-6E8A-4147-A177-3AD203B41FA5}">
                      <a16:colId xmlns:a16="http://schemas.microsoft.com/office/drawing/2014/main" val="2961950399"/>
                    </a:ext>
                  </a:extLst>
                </a:gridCol>
                <a:gridCol w="930679">
                  <a:extLst>
                    <a:ext uri="{9D8B030D-6E8A-4147-A177-3AD203B41FA5}">
                      <a16:colId xmlns:a16="http://schemas.microsoft.com/office/drawing/2014/main" val="2724227030"/>
                    </a:ext>
                  </a:extLst>
                </a:gridCol>
              </a:tblGrid>
              <a:tr h="1218904">
                <a:tc>
                  <a:txBody>
                    <a:bodyPr/>
                    <a:lstStyle/>
                    <a:p>
                      <a:pPr algn="just" fontAlgn="t">
                        <a:spcAft>
                          <a:spcPts val="0"/>
                        </a:spcAft>
                      </a:pPr>
                      <a:r>
                        <a:rPr lang="zh-CN" sz="1600" kern="0" dirty="0">
                          <a:effectLst/>
                        </a:rPr>
                        <a:t>主要参与者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用例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相对损失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462713535"/>
                  </a:ext>
                </a:extLst>
              </a:tr>
              <a:tr h="731342">
                <a:tc>
                  <a:txBody>
                    <a:bodyPr/>
                    <a:lstStyle/>
                    <a:p>
                      <a:pPr algn="just" fontAlgn="t">
                        <a:spcAft>
                          <a:spcPts val="0"/>
                        </a:spcAft>
                      </a:pPr>
                      <a:r>
                        <a:rPr lang="zh-CN" sz="1600" kern="0">
                          <a:effectLst/>
                        </a:rPr>
                        <a:t>陈尚辉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a:t>
                      </a:r>
                      <a:r>
                        <a:rPr lang="zh-CN" sz="1600" kern="100">
                          <a:effectLst/>
                        </a:rPr>
                        <a:t>管理员登录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95697344"/>
                  </a:ext>
                </a:extLst>
              </a:tr>
              <a:tr h="57613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r>
                        <a:rPr lang="zh-CN" sz="1600" kern="100">
                          <a:effectLst/>
                        </a:rPr>
                        <a:t>浏览后台中心主页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690657159"/>
                  </a:ext>
                </a:extLst>
              </a:tr>
              <a:tr h="546755">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a:t>
                      </a:r>
                      <a:r>
                        <a:rPr lang="zh-CN" sz="1600" kern="100">
                          <a:effectLst/>
                        </a:rPr>
                        <a:t>浏览已审核用户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944057808"/>
                  </a:ext>
                </a:extLst>
              </a:tr>
              <a:tr h="53732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4</a:t>
                      </a:r>
                      <a:r>
                        <a:rPr lang="zh-CN" sz="1600" kern="100">
                          <a:effectLst/>
                        </a:rPr>
                        <a:t>注销已审核用户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67340307"/>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5</a:t>
                      </a:r>
                      <a:r>
                        <a:rPr lang="zh-CN" sz="1600" kern="100">
                          <a:effectLst/>
                        </a:rPr>
                        <a:t>恢复已注销用户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48479760"/>
                  </a:ext>
                </a:extLst>
              </a:tr>
              <a:tr h="50904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6</a:t>
                      </a:r>
                      <a:r>
                        <a:rPr lang="zh-CN" sz="1600" kern="100">
                          <a:effectLst/>
                        </a:rPr>
                        <a:t>浏览未审核用户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427456986"/>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7</a:t>
                      </a:r>
                      <a:r>
                        <a:rPr lang="zh-CN" sz="1600" kern="100">
                          <a:effectLst/>
                        </a:rPr>
                        <a:t>拒绝未审核用户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77191699"/>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8</a:t>
                      </a:r>
                      <a:r>
                        <a:rPr lang="zh-CN" sz="1600" kern="100">
                          <a:effectLst/>
                        </a:rPr>
                        <a:t>同意未审核用户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0.561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261196917"/>
                  </a:ext>
                </a:extLst>
              </a:tr>
            </a:tbl>
          </a:graphicData>
        </a:graphic>
      </p:graphicFrame>
    </p:spTree>
    <p:extLst>
      <p:ext uri="{BB962C8B-B14F-4D97-AF65-F5344CB8AC3E}">
        <p14:creationId xmlns:p14="http://schemas.microsoft.com/office/powerpoint/2010/main" val="37297702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132552" y="96414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学生优先级打分：</a:t>
            </a:r>
          </a:p>
        </p:txBody>
      </p:sp>
      <p:graphicFrame>
        <p:nvGraphicFramePr>
          <p:cNvPr id="4" name="表格 3">
            <a:extLst>
              <a:ext uri="{FF2B5EF4-FFF2-40B4-BE49-F238E27FC236}">
                <a16:creationId xmlns:a16="http://schemas.microsoft.com/office/drawing/2014/main" id="{E3A7A116-114D-4752-ABE8-A80D92B3B6DB}"/>
              </a:ext>
            </a:extLst>
          </p:cNvPr>
          <p:cNvGraphicFramePr>
            <a:graphicFrameLocks noGrp="1"/>
          </p:cNvGraphicFramePr>
          <p:nvPr>
            <p:extLst/>
          </p:nvPr>
        </p:nvGraphicFramePr>
        <p:xfrm>
          <a:off x="2587555" y="1108954"/>
          <a:ext cx="4124532" cy="6318787"/>
        </p:xfrm>
        <a:graphic>
          <a:graphicData uri="http://schemas.openxmlformats.org/drawingml/2006/table">
            <a:tbl>
              <a:tblPr firstRow="1" firstCol="1" bandRow="1">
                <a:tableStyleId>{5C22544A-7EE6-4342-B048-85BDC9FD1C3A}</a:tableStyleId>
              </a:tblPr>
              <a:tblGrid>
                <a:gridCol w="544753">
                  <a:extLst>
                    <a:ext uri="{9D8B030D-6E8A-4147-A177-3AD203B41FA5}">
                      <a16:colId xmlns:a16="http://schemas.microsoft.com/office/drawing/2014/main" val="3609402836"/>
                    </a:ext>
                  </a:extLst>
                </a:gridCol>
                <a:gridCol w="726024">
                  <a:extLst>
                    <a:ext uri="{9D8B030D-6E8A-4147-A177-3AD203B41FA5}">
                      <a16:colId xmlns:a16="http://schemas.microsoft.com/office/drawing/2014/main" val="1503012715"/>
                    </a:ext>
                  </a:extLst>
                </a:gridCol>
                <a:gridCol w="286675">
                  <a:extLst>
                    <a:ext uri="{9D8B030D-6E8A-4147-A177-3AD203B41FA5}">
                      <a16:colId xmlns:a16="http://schemas.microsoft.com/office/drawing/2014/main" val="132629347"/>
                    </a:ext>
                  </a:extLst>
                </a:gridCol>
                <a:gridCol w="286675">
                  <a:extLst>
                    <a:ext uri="{9D8B030D-6E8A-4147-A177-3AD203B41FA5}">
                      <a16:colId xmlns:a16="http://schemas.microsoft.com/office/drawing/2014/main" val="997728007"/>
                    </a:ext>
                  </a:extLst>
                </a:gridCol>
                <a:gridCol w="286675">
                  <a:extLst>
                    <a:ext uri="{9D8B030D-6E8A-4147-A177-3AD203B41FA5}">
                      <a16:colId xmlns:a16="http://schemas.microsoft.com/office/drawing/2014/main" val="3411129096"/>
                    </a:ext>
                  </a:extLst>
                </a:gridCol>
                <a:gridCol w="291836">
                  <a:extLst>
                    <a:ext uri="{9D8B030D-6E8A-4147-A177-3AD203B41FA5}">
                      <a16:colId xmlns:a16="http://schemas.microsoft.com/office/drawing/2014/main" val="2952265176"/>
                    </a:ext>
                  </a:extLst>
                </a:gridCol>
                <a:gridCol w="286675">
                  <a:extLst>
                    <a:ext uri="{9D8B030D-6E8A-4147-A177-3AD203B41FA5}">
                      <a16:colId xmlns:a16="http://schemas.microsoft.com/office/drawing/2014/main" val="3633896401"/>
                    </a:ext>
                  </a:extLst>
                </a:gridCol>
                <a:gridCol w="286675">
                  <a:extLst>
                    <a:ext uri="{9D8B030D-6E8A-4147-A177-3AD203B41FA5}">
                      <a16:colId xmlns:a16="http://schemas.microsoft.com/office/drawing/2014/main" val="665516770"/>
                    </a:ext>
                  </a:extLst>
                </a:gridCol>
                <a:gridCol w="286675">
                  <a:extLst>
                    <a:ext uri="{9D8B030D-6E8A-4147-A177-3AD203B41FA5}">
                      <a16:colId xmlns:a16="http://schemas.microsoft.com/office/drawing/2014/main" val="2999813163"/>
                    </a:ext>
                  </a:extLst>
                </a:gridCol>
                <a:gridCol w="286675">
                  <a:extLst>
                    <a:ext uri="{9D8B030D-6E8A-4147-A177-3AD203B41FA5}">
                      <a16:colId xmlns:a16="http://schemas.microsoft.com/office/drawing/2014/main" val="130609433"/>
                    </a:ext>
                  </a:extLst>
                </a:gridCol>
                <a:gridCol w="555194">
                  <a:extLst>
                    <a:ext uri="{9D8B030D-6E8A-4147-A177-3AD203B41FA5}">
                      <a16:colId xmlns:a16="http://schemas.microsoft.com/office/drawing/2014/main" val="4202099927"/>
                    </a:ext>
                  </a:extLst>
                </a:gridCol>
              </a:tblGrid>
              <a:tr h="1219380">
                <a:tc>
                  <a:txBody>
                    <a:bodyPr/>
                    <a:lstStyle/>
                    <a:p>
                      <a:pPr algn="l" fontAlgn="t">
                        <a:spcAft>
                          <a:spcPts val="0"/>
                        </a:spcAft>
                      </a:pPr>
                      <a:r>
                        <a:rPr lang="zh-CN" sz="1600" kern="0" dirty="0">
                          <a:effectLst/>
                        </a:rPr>
                        <a:t>主要参与者</a:t>
                      </a:r>
                      <a:r>
                        <a:rPr lang="en-US" alt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dirty="0">
                          <a:effectLst/>
                        </a:rPr>
                        <a:t>用例</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风险</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成本</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0246" marR="10246" marT="0" marB="0"/>
                </a:tc>
                <a:extLst>
                  <a:ext uri="{0D108BD9-81ED-4DB2-BD59-A6C34878D82A}">
                    <a16:rowId xmlns:a16="http://schemas.microsoft.com/office/drawing/2014/main" val="3407973228"/>
                  </a:ext>
                </a:extLst>
              </a:tr>
              <a:tr h="731823">
                <a:tc>
                  <a:txBody>
                    <a:bodyPr/>
                    <a:lstStyle/>
                    <a:p>
                      <a:pPr algn="l"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0.454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85459157"/>
                  </a:ext>
                </a:extLst>
              </a:tr>
              <a:tr h="112401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948592025"/>
                  </a:ext>
                </a:extLst>
              </a:tr>
              <a:tr h="73182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667057111"/>
                  </a:ext>
                </a:extLst>
              </a:tr>
              <a:tr h="1049076">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12326742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0.378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39930801"/>
                  </a:ext>
                </a:extLst>
              </a:tr>
            </a:tbl>
          </a:graphicData>
        </a:graphic>
      </p:graphicFrame>
      <p:sp>
        <p:nvSpPr>
          <p:cNvPr id="5" name="Rectangle 1">
            <a:extLst>
              <a:ext uri="{FF2B5EF4-FFF2-40B4-BE49-F238E27FC236}">
                <a16:creationId xmlns:a16="http://schemas.microsoft.com/office/drawing/2014/main" id="{D883F218-E51A-4497-A574-D1D28CB18BEF}"/>
              </a:ext>
            </a:extLst>
          </p:cNvPr>
          <p:cNvSpPr>
            <a:spLocks noChangeArrowheads="1"/>
          </p:cNvSpPr>
          <p:nvPr/>
        </p:nvSpPr>
        <p:spPr bwMode="auto">
          <a:xfrm>
            <a:off x="5765800" y="1779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a:extLst>
              <a:ext uri="{FF2B5EF4-FFF2-40B4-BE49-F238E27FC236}">
                <a16:creationId xmlns:a16="http://schemas.microsoft.com/office/drawing/2014/main" id="{D8914289-079E-4024-BA5C-E35171A8CB27}"/>
              </a:ext>
            </a:extLst>
          </p:cNvPr>
          <p:cNvGraphicFramePr>
            <a:graphicFrameLocks noGrp="1"/>
          </p:cNvGraphicFramePr>
          <p:nvPr>
            <p:extLst/>
          </p:nvPr>
        </p:nvGraphicFramePr>
        <p:xfrm>
          <a:off x="7042304" y="1108954"/>
          <a:ext cx="5068633" cy="5852160"/>
        </p:xfrm>
        <a:graphic>
          <a:graphicData uri="http://schemas.openxmlformats.org/drawingml/2006/table">
            <a:tbl>
              <a:tblPr firstRow="1" firstCol="1" bandRow="1">
                <a:tableStyleId>{5C22544A-7EE6-4342-B048-85BDC9FD1C3A}</a:tableStyleId>
              </a:tblPr>
              <a:tblGrid>
                <a:gridCol w="686630">
                  <a:extLst>
                    <a:ext uri="{9D8B030D-6E8A-4147-A177-3AD203B41FA5}">
                      <a16:colId xmlns:a16="http://schemas.microsoft.com/office/drawing/2014/main" val="3240829527"/>
                    </a:ext>
                  </a:extLst>
                </a:gridCol>
                <a:gridCol w="915107">
                  <a:extLst>
                    <a:ext uri="{9D8B030D-6E8A-4147-A177-3AD203B41FA5}">
                      <a16:colId xmlns:a16="http://schemas.microsoft.com/office/drawing/2014/main" val="1618421768"/>
                    </a:ext>
                  </a:extLst>
                </a:gridCol>
                <a:gridCol w="341563">
                  <a:extLst>
                    <a:ext uri="{9D8B030D-6E8A-4147-A177-3AD203B41FA5}">
                      <a16:colId xmlns:a16="http://schemas.microsoft.com/office/drawing/2014/main" val="3460389065"/>
                    </a:ext>
                  </a:extLst>
                </a:gridCol>
                <a:gridCol w="341563">
                  <a:extLst>
                    <a:ext uri="{9D8B030D-6E8A-4147-A177-3AD203B41FA5}">
                      <a16:colId xmlns:a16="http://schemas.microsoft.com/office/drawing/2014/main" val="248053462"/>
                    </a:ext>
                  </a:extLst>
                </a:gridCol>
                <a:gridCol w="349892">
                  <a:extLst>
                    <a:ext uri="{9D8B030D-6E8A-4147-A177-3AD203B41FA5}">
                      <a16:colId xmlns:a16="http://schemas.microsoft.com/office/drawing/2014/main" val="2707094519"/>
                    </a:ext>
                  </a:extLst>
                </a:gridCol>
                <a:gridCol w="367835">
                  <a:extLst>
                    <a:ext uri="{9D8B030D-6E8A-4147-A177-3AD203B41FA5}">
                      <a16:colId xmlns:a16="http://schemas.microsoft.com/office/drawing/2014/main" val="2255265467"/>
                    </a:ext>
                  </a:extLst>
                </a:gridCol>
                <a:gridCol w="341563">
                  <a:extLst>
                    <a:ext uri="{9D8B030D-6E8A-4147-A177-3AD203B41FA5}">
                      <a16:colId xmlns:a16="http://schemas.microsoft.com/office/drawing/2014/main" val="2717396431"/>
                    </a:ext>
                  </a:extLst>
                </a:gridCol>
                <a:gridCol w="341563">
                  <a:extLst>
                    <a:ext uri="{9D8B030D-6E8A-4147-A177-3AD203B41FA5}">
                      <a16:colId xmlns:a16="http://schemas.microsoft.com/office/drawing/2014/main" val="333940263"/>
                    </a:ext>
                  </a:extLst>
                </a:gridCol>
                <a:gridCol w="341563">
                  <a:extLst>
                    <a:ext uri="{9D8B030D-6E8A-4147-A177-3AD203B41FA5}">
                      <a16:colId xmlns:a16="http://schemas.microsoft.com/office/drawing/2014/main" val="1212413005"/>
                    </a:ext>
                  </a:extLst>
                </a:gridCol>
                <a:gridCol w="341563">
                  <a:extLst>
                    <a:ext uri="{9D8B030D-6E8A-4147-A177-3AD203B41FA5}">
                      <a16:colId xmlns:a16="http://schemas.microsoft.com/office/drawing/2014/main" val="3380191747"/>
                    </a:ext>
                  </a:extLst>
                </a:gridCol>
                <a:gridCol w="699791">
                  <a:extLst>
                    <a:ext uri="{9D8B030D-6E8A-4147-A177-3AD203B41FA5}">
                      <a16:colId xmlns:a16="http://schemas.microsoft.com/office/drawing/2014/main" val="3094075151"/>
                    </a:ext>
                  </a:extLst>
                </a:gridCol>
              </a:tblGrid>
              <a:tr h="187929">
                <a:tc>
                  <a:txBody>
                    <a:bodyPr/>
                    <a:lstStyle/>
                    <a:p>
                      <a:pPr algn="just" fontAlgn="t">
                        <a:spcAft>
                          <a:spcPts val="0"/>
                        </a:spcAft>
                      </a:pPr>
                      <a:r>
                        <a:rPr lang="zh-CN" sz="1600" kern="0">
                          <a:effectLst/>
                        </a:rPr>
                        <a:t>主要参与者</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1371" marR="11371" marT="0" marB="0"/>
                </a:tc>
                <a:extLst>
                  <a:ext uri="{0D108BD9-81ED-4DB2-BD59-A6C34878D82A}">
                    <a16:rowId xmlns:a16="http://schemas.microsoft.com/office/drawing/2014/main" val="2379384605"/>
                  </a:ext>
                </a:extLst>
              </a:tr>
              <a:tr h="163590">
                <a:tc>
                  <a:txBody>
                    <a:bodyPr/>
                    <a:lstStyle/>
                    <a:p>
                      <a:pPr algn="ctr"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62160710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048483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30853753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22051474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94347819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a:t>
                      </a:r>
                      <a:r>
                        <a:rPr lang="zh-CN" sz="1600" kern="100">
                          <a:effectLst/>
                        </a:rPr>
                        <a:t>学生搜索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74906351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7</a:t>
                      </a:r>
                      <a:r>
                        <a:rPr lang="zh-CN" sz="1600" kern="100">
                          <a:effectLst/>
                        </a:rPr>
                        <a:t>学生查看课程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757092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18</a:t>
                      </a:r>
                      <a:r>
                        <a:rPr lang="zh-CN" sz="1600" kern="100">
                          <a:effectLst/>
                        </a:rPr>
                        <a:t>下载附件</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38813449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7636448"/>
                  </a:ext>
                </a:extLst>
              </a:tr>
              <a:tr h="163590">
                <a:tc>
                  <a:txBody>
                    <a:bodyPr/>
                    <a:lstStyle/>
                    <a:p>
                      <a:pPr algn="ctr">
                        <a:spcAft>
                          <a:spcPts val="0"/>
                        </a:spcAft>
                      </a:pPr>
                      <a:r>
                        <a:rPr lang="en-US"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26</a:t>
                      </a:r>
                      <a:r>
                        <a:rPr lang="zh-CN" sz="1600" kern="100">
                          <a:effectLst/>
                        </a:rPr>
                        <a:t>修改头像</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dirty="0">
                          <a:effectLst/>
                        </a:rPr>
                        <a:t>0.091 </a:t>
                      </a:r>
                      <a:endParaRPr lang="zh-CN" sz="1600" kern="100" dirty="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29739278"/>
                  </a:ext>
                </a:extLst>
              </a:tr>
            </a:tbl>
          </a:graphicData>
        </a:graphic>
      </p:graphicFrame>
    </p:spTree>
    <p:extLst>
      <p:ext uri="{BB962C8B-B14F-4D97-AF65-F5344CB8AC3E}">
        <p14:creationId xmlns:p14="http://schemas.microsoft.com/office/powerpoint/2010/main" val="1304810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游客优先级打分：</a:t>
            </a:r>
          </a:p>
        </p:txBody>
      </p:sp>
      <p:graphicFrame>
        <p:nvGraphicFramePr>
          <p:cNvPr id="7" name="表格 6">
            <a:extLst>
              <a:ext uri="{FF2B5EF4-FFF2-40B4-BE49-F238E27FC236}">
                <a16:creationId xmlns:a16="http://schemas.microsoft.com/office/drawing/2014/main" id="{6C01B225-8560-4740-975B-0F820182059F}"/>
              </a:ext>
            </a:extLst>
          </p:cNvPr>
          <p:cNvGraphicFramePr>
            <a:graphicFrameLocks noGrp="1"/>
          </p:cNvGraphicFramePr>
          <p:nvPr>
            <p:extLst>
              <p:ext uri="{D42A27DB-BD31-4B8C-83A1-F6EECF244321}">
                <p14:modId xmlns:p14="http://schemas.microsoft.com/office/powerpoint/2010/main" val="3474117783"/>
              </p:ext>
            </p:extLst>
          </p:nvPr>
        </p:nvGraphicFramePr>
        <p:xfrm>
          <a:off x="470763" y="196733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价</a:t>
                      </a:r>
                    </a:p>
                    <a:p>
                      <a:pPr algn="just">
                        <a:spcAft>
                          <a:spcPts val="0"/>
                        </a:spcAft>
                      </a:pPr>
                      <a:r>
                        <a:rPr lang="zh-CN" sz="1600" kern="100" dirty="0">
                          <a:effectLst/>
                        </a:rPr>
                        <a:t>值</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成</a:t>
                      </a:r>
                    </a:p>
                    <a:p>
                      <a:pPr algn="just">
                        <a:spcAft>
                          <a:spcPts val="0"/>
                        </a:spcAft>
                      </a:pPr>
                      <a:r>
                        <a:rPr lang="zh-CN" sz="1600" kern="100" dirty="0">
                          <a:effectLst/>
                        </a:rPr>
                        <a:t>本</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优先级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余奇超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1</a:t>
                      </a:r>
                      <a:r>
                        <a:rPr lang="zh-CN" sz="1600" kern="100" dirty="0">
                          <a:effectLst/>
                        </a:rPr>
                        <a:t>游客注册</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6</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graphicFrame>
        <p:nvGraphicFramePr>
          <p:cNvPr id="8" name="表格 7">
            <a:extLst>
              <a:ext uri="{FF2B5EF4-FFF2-40B4-BE49-F238E27FC236}">
                <a16:creationId xmlns:a16="http://schemas.microsoft.com/office/drawing/2014/main" id="{D94DB2F1-775E-4D7D-B2CA-E0718B2FCF65}"/>
              </a:ext>
            </a:extLst>
          </p:cNvPr>
          <p:cNvGraphicFramePr>
            <a:graphicFrameLocks noGrp="1"/>
          </p:cNvGraphicFramePr>
          <p:nvPr>
            <p:extLst>
              <p:ext uri="{D42A27DB-BD31-4B8C-83A1-F6EECF244321}">
                <p14:modId xmlns:p14="http://schemas.microsoft.com/office/powerpoint/2010/main" val="2233470931"/>
              </p:ext>
            </p:extLst>
          </p:nvPr>
        </p:nvGraphicFramePr>
        <p:xfrm>
          <a:off x="6669959" y="189052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价</a:t>
                      </a:r>
                    </a:p>
                    <a:p>
                      <a:pPr algn="just">
                        <a:spcAft>
                          <a:spcPts val="0"/>
                        </a:spcAft>
                      </a:pPr>
                      <a:r>
                        <a:rPr lang="zh-CN" sz="1600" kern="100">
                          <a:effectLst/>
                        </a:rPr>
                        <a:t>值</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成</a:t>
                      </a:r>
                    </a:p>
                    <a:p>
                      <a:pPr algn="just">
                        <a:spcAft>
                          <a:spcPts val="0"/>
                        </a:spcAft>
                      </a:pPr>
                      <a:r>
                        <a:rPr lang="zh-CN" sz="1600" kern="100">
                          <a:effectLst/>
                        </a:rPr>
                        <a:t>本</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余奇超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a:t>
                      </a:r>
                      <a:r>
                        <a:rPr lang="zh-CN" sz="1600" kern="100">
                          <a:effectLst/>
                        </a:rPr>
                        <a:t>游客注册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0.500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spTree>
    <p:extLst>
      <p:ext uri="{BB962C8B-B14F-4D97-AF65-F5344CB8AC3E}">
        <p14:creationId xmlns:p14="http://schemas.microsoft.com/office/powerpoint/2010/main" val="20162335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302450"/>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所有优先级打分：</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nvPr>
        </p:nvGraphicFramePr>
        <p:xfrm>
          <a:off x="194443" y="1110936"/>
          <a:ext cx="11655969" cy="5645511"/>
        </p:xfrm>
        <a:graphic>
          <a:graphicData uri="http://schemas.openxmlformats.org/drawingml/2006/table">
            <a:tbl>
              <a:tblPr>
                <a:tableStyleId>{5C22544A-7EE6-4342-B048-85BDC9FD1C3A}</a:tableStyleId>
              </a:tblPr>
              <a:tblGrid>
                <a:gridCol w="1492469">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97816">
                <a:tc gridSpan="10">
                  <a:txBody>
                    <a:bodyPr/>
                    <a:lstStyle/>
                    <a:p>
                      <a:pPr algn="ctr" fontAlgn="b"/>
                      <a:r>
                        <a:rPr lang="en-US" sz="2000" b="1" kern="100">
                          <a:solidFill>
                            <a:schemeClr val="dk1"/>
                          </a:solidFill>
                          <a:effectLst/>
                          <a:latin typeface="+mn-lt"/>
                          <a:ea typeface="+mn-ea"/>
                          <a:cs typeface="+mn-cs"/>
                        </a:rPr>
                        <a:t>Web</a:t>
                      </a:r>
                      <a:r>
                        <a:rPr lang="zh-CN" altLang="en-US" sz="2000" b="1" kern="100">
                          <a:solidFill>
                            <a:schemeClr val="dk1"/>
                          </a:solidFill>
                          <a:effectLst/>
                          <a:latin typeface="+mn-lt"/>
                          <a:ea typeface="+mn-ea"/>
                          <a:cs typeface="+mn-cs"/>
                        </a:rPr>
                        <a:t>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dirty="0">
                          <a:solidFill>
                            <a:schemeClr val="dk1"/>
                          </a:solidFill>
                          <a:effectLst/>
                          <a:latin typeface="+mn-lt"/>
                          <a:ea typeface="+mn-ea"/>
                          <a:cs typeface="+mn-cs"/>
                        </a:rPr>
                        <a:t>管理员登录</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21</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0.0264</a:t>
                      </a:r>
                    </a:p>
                  </a:txBody>
                  <a:tcPr marL="7620" marR="7620" marT="7620" marB="0"/>
                </a:tc>
                <a:tc>
                  <a:txBody>
                    <a:bodyPr/>
                    <a:lstStyle/>
                    <a:p>
                      <a:pPr algn="just" fontAlgn="t"/>
                      <a:r>
                        <a:rPr lang="en-US" altLang="zh-CN" sz="2000" b="1" kern="100">
                          <a:solidFill>
                            <a:schemeClr val="dk1"/>
                          </a:solidFill>
                          <a:effectLst/>
                          <a:latin typeface="+mn-lt"/>
                          <a:ea typeface="+mn-ea"/>
                          <a:cs typeface="+mn-cs"/>
                        </a:rPr>
                        <a:t>6</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0.0144</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0.654</a:t>
                      </a:r>
                    </a:p>
                  </a:txBody>
                  <a:tcPr marL="7620" marR="7620" marT="7620" marB="0"/>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管理员浏览课程内容页面</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管理员搜索帖子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0.618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管理员浏览已审核用户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0.0289</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0.608</a:t>
                      </a:r>
                    </a:p>
                  </a:txBody>
                  <a:tcPr marL="7620" marR="7620" marT="7620" marB="0"/>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管理员浏览未审核用户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管理员搜索论坛板块</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879930457"/>
                  </a:ext>
                </a:extLst>
              </a:tr>
              <a:tr h="581459">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0.578</a:t>
                      </a:r>
                    </a:p>
                  </a:txBody>
                  <a:tcPr marL="7620" marR="7620" marT="7620" marB="0" anchor="ctr"/>
                </a:tc>
                <a:extLst>
                  <a:ext uri="{0D108BD9-81ED-4DB2-BD59-A6C34878D82A}">
                    <a16:rowId xmlns:a16="http://schemas.microsoft.com/office/drawing/2014/main" val="812814159"/>
                  </a:ext>
                </a:extLst>
              </a:tr>
            </a:tbl>
          </a:graphicData>
        </a:graphic>
      </p:graphicFrame>
    </p:spTree>
    <p:extLst>
      <p:ext uri="{BB962C8B-B14F-4D97-AF65-F5344CB8AC3E}">
        <p14:creationId xmlns:p14="http://schemas.microsoft.com/office/powerpoint/2010/main" val="24155786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nvPr>
        </p:nvGraphicFramePr>
        <p:xfrm>
          <a:off x="204281" y="1175657"/>
          <a:ext cx="11646131" cy="4951074"/>
        </p:xfrm>
        <a:graphic>
          <a:graphicData uri="http://schemas.openxmlformats.org/drawingml/2006/table">
            <a:tbl>
              <a:tblPr>
                <a:tableStyleId>{5C22544A-7EE6-4342-B048-85BDC9FD1C3A}</a:tableStyleId>
              </a:tblPr>
              <a:tblGrid>
                <a:gridCol w="1482631">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33095">
                <a:tc gridSpan="10">
                  <a:txBody>
                    <a:bodyPr/>
                    <a:lstStyle/>
                    <a:p>
                      <a:pPr algn="ctr" fontAlgn="b"/>
                      <a:r>
                        <a:rPr lang="zh-CN" altLang="en-US" sz="2000" b="1" kern="100" dirty="0">
                          <a:solidFill>
                            <a:schemeClr val="dk1"/>
                          </a:solidFill>
                          <a:effectLst/>
                          <a:latin typeface="+mn-lt"/>
                          <a:ea typeface="+mn-ea"/>
                          <a:cs typeface="+mn-cs"/>
                        </a:rPr>
                        <a:t>移动端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dirty="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dirty="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0.586</a:t>
                      </a:r>
                    </a:p>
                  </a:txBody>
                  <a:tcPr marL="7620" marR="7620" marT="7620" marB="0" anchor="ctr"/>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0.547</a:t>
                      </a:r>
                    </a:p>
                  </a:txBody>
                  <a:tcPr marL="7620" marR="7620" marT="7620" marB="0" anchor="ctr"/>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学生浏览帖子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25</a:t>
                      </a:r>
                    </a:p>
                  </a:txBody>
                  <a:tcPr marL="7620" marR="7620" marT="7620" marB="0"/>
                </a:tc>
                <a:tc>
                  <a:txBody>
                    <a:bodyPr/>
                    <a:lstStyle/>
                    <a:p>
                      <a:pPr algn="l" fontAlgn="ctr"/>
                      <a:r>
                        <a:rPr lang="en-US" altLang="zh-CN" sz="2000" b="1" kern="100">
                          <a:solidFill>
                            <a:schemeClr val="dk1"/>
                          </a:solidFill>
                          <a:effectLst/>
                          <a:latin typeface="+mn-lt"/>
                          <a:ea typeface="+mn-ea"/>
                          <a:cs typeface="+mn-cs"/>
                        </a:rPr>
                        <a:t>0.0303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0.489</a:t>
                      </a:r>
                    </a:p>
                  </a:txBody>
                  <a:tcPr marL="7620" marR="7620" marT="7620" marB="0" anchor="ctr"/>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教师查看课程详情</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教师查看最新点赞</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教师删除答疑</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教师删除心得</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879930457"/>
                  </a:ext>
                </a:extLst>
              </a:tr>
            </a:tbl>
          </a:graphicData>
        </a:graphic>
      </p:graphicFrame>
    </p:spTree>
    <p:extLst>
      <p:ext uri="{BB962C8B-B14F-4D97-AF65-F5344CB8AC3E}">
        <p14:creationId xmlns:p14="http://schemas.microsoft.com/office/powerpoint/2010/main" val="885099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2</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会议记录</a:t>
            </a:r>
          </a:p>
        </p:txBody>
      </p:sp>
    </p:spTree>
    <p:extLst>
      <p:ext uri="{BB962C8B-B14F-4D97-AF65-F5344CB8AC3E}">
        <p14:creationId xmlns:p14="http://schemas.microsoft.com/office/powerpoint/2010/main" val="34123928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11 </a:t>
            </a:r>
            <a:endParaRPr lang="zh-CN" altLang="en-US" sz="50000" dirty="0">
              <a:solidFill>
                <a:schemeClr val="bg1"/>
              </a:solidFill>
            </a:endParaRPr>
          </a:p>
        </p:txBody>
      </p:sp>
      <p:sp>
        <p:nvSpPr>
          <p:cNvPr id="4" name="矩形 3"/>
          <p:cNvSpPr/>
          <p:nvPr/>
        </p:nvSpPr>
        <p:spPr>
          <a:xfrm>
            <a:off x="6096000" y="2776141"/>
            <a:ext cx="3249988"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JAD</a:t>
            </a:r>
            <a:r>
              <a:rPr lang="zh-CN" altLang="en-US" sz="6000" b="1" dirty="0">
                <a:solidFill>
                  <a:schemeClr val="bg1"/>
                </a:solidFill>
                <a:latin typeface="微软雅黑" panose="020B0503020204020204" pitchFamily="34" charset="-122"/>
                <a:ea typeface="微软雅黑" panose="020B0503020204020204" pitchFamily="34" charset="-122"/>
              </a:rPr>
              <a:t>会议</a:t>
            </a:r>
          </a:p>
        </p:txBody>
      </p:sp>
    </p:spTree>
    <p:extLst>
      <p:ext uri="{BB962C8B-B14F-4D97-AF65-F5344CB8AC3E}">
        <p14:creationId xmlns:p14="http://schemas.microsoft.com/office/powerpoint/2010/main" val="16526572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3532185"/>
          </a:xfrm>
          <a:prstGeom prst="rect">
            <a:avLst/>
          </a:prstGeom>
        </p:spPr>
        <p:txBody>
          <a:bodyPr wrap="square">
            <a:spAutoFit/>
          </a:bodyPr>
          <a:lstStyle/>
          <a:p>
            <a:pPr>
              <a:lnSpc>
                <a:spcPct val="150000"/>
              </a:lnSpc>
            </a:pPr>
            <a:r>
              <a:rPr lang="zh-CN" altLang="en-US" sz="4000" b="1" dirty="0"/>
              <a:t>冲突描述：</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p>
          <a:p>
            <a:pPr lvl="0" algn="just">
              <a:lnSpc>
                <a:spcPct val="150000"/>
              </a:lnSpc>
              <a:spcAft>
                <a:spcPts val="0"/>
              </a:spcAft>
            </a:pPr>
            <a:r>
              <a:rPr lang="en-US" altLang="zh-CN" sz="2800" b="1" kern="100" dirty="0">
                <a:cs typeface="Times New Roman" panose="02020603050405020304" pitchFamily="18" charset="0"/>
              </a:rPr>
              <a:t>2.</a:t>
            </a:r>
            <a:r>
              <a:rPr lang="zh-CN" altLang="zh-CN" sz="2800" b="1" kern="100" dirty="0">
                <a:cs typeface="Times New Roman" panose="02020603050405020304" pitchFamily="18" charset="0"/>
              </a:rPr>
              <a:t>管理员代表表示都应该拥有增、删、改课程的权限</a:t>
            </a:r>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endParaRPr lang="zh-CN" altLang="en-US" sz="2800" b="1" kern="100" dirty="0">
              <a:cs typeface="Times New Roman" panose="02020603050405020304" pitchFamily="18" charset="0"/>
            </a:endParaRPr>
          </a:p>
        </p:txBody>
      </p:sp>
    </p:spTree>
    <p:extLst>
      <p:ext uri="{BB962C8B-B14F-4D97-AF65-F5344CB8AC3E}">
        <p14:creationId xmlns:p14="http://schemas.microsoft.com/office/powerpoint/2010/main" val="25972236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885855"/>
          </a:xfrm>
          <a:prstGeom prst="rect">
            <a:avLst/>
          </a:prstGeom>
        </p:spPr>
        <p:txBody>
          <a:bodyPr wrap="square">
            <a:spAutoFit/>
          </a:bodyPr>
          <a:lstStyle/>
          <a:p>
            <a:pPr>
              <a:lnSpc>
                <a:spcPct val="150000"/>
              </a:lnSpc>
            </a:pPr>
            <a:r>
              <a:rPr lang="zh-CN" altLang="en-US" sz="4000" b="1" dirty="0"/>
              <a:t>解决方案：</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lvl="0" algn="just">
              <a:lnSpc>
                <a:spcPct val="150000"/>
              </a:lnSpc>
              <a:spcAft>
                <a:spcPts val="0"/>
              </a:spcAft>
            </a:pPr>
            <a:r>
              <a:rPr lang="zh-CN" altLang="en-US" sz="2800" b="1" kern="100" dirty="0">
                <a:cs typeface="Times New Roman" panose="02020603050405020304" pitchFamily="18" charset="0"/>
              </a:rPr>
              <a:t>我们小组在衡量了两位用户代表的需求后，设计了</a:t>
            </a:r>
            <a:r>
              <a:rPr lang="en-US" altLang="zh-CN" sz="2800" b="1" kern="100" dirty="0">
                <a:cs typeface="Times New Roman" panose="02020603050405020304" pitchFamily="18" charset="0"/>
              </a:rPr>
              <a:t>3</a:t>
            </a:r>
            <a:r>
              <a:rPr lang="zh-CN" altLang="en-US" sz="2800" b="1" kern="100" dirty="0">
                <a:cs typeface="Times New Roman" panose="02020603050405020304" pitchFamily="18" charset="0"/>
              </a:rPr>
              <a:t>中备选方案，在第二次</a:t>
            </a:r>
            <a:r>
              <a:rPr lang="en-US" altLang="zh-CN" sz="2800" b="1" kern="100" dirty="0">
                <a:cs typeface="Times New Roman" panose="02020603050405020304" pitchFamily="18" charset="0"/>
              </a:rPr>
              <a:t>JAD</a:t>
            </a:r>
            <a:r>
              <a:rPr lang="zh-CN" altLang="en-US" sz="2800" b="1" kern="100" dirty="0">
                <a:cs typeface="Times New Roman" panose="02020603050405020304" pitchFamily="18" charset="0"/>
              </a:rPr>
              <a:t>会议上，让两位用户代表选择，并最终统一选择使用备选</a:t>
            </a:r>
            <a:r>
              <a:rPr lang="en-US" altLang="zh-CN" sz="2800" b="1" kern="100" dirty="0">
                <a:cs typeface="Times New Roman" panose="02020603050405020304" pitchFamily="18" charset="0"/>
              </a:rPr>
              <a:t>2</a:t>
            </a:r>
            <a:r>
              <a:rPr lang="zh-CN" altLang="en-US" sz="2800" b="1" kern="100" dirty="0">
                <a:cs typeface="Times New Roman" panose="02020603050405020304" pitchFamily="18" charset="0"/>
              </a:rPr>
              <a:t>。</a:t>
            </a:r>
            <a:endParaRPr lang="zh-CN" altLang="zh-CN" sz="2800" b="1" kern="100" dirty="0">
              <a:cs typeface="Times New Roman" panose="02020603050405020304" pitchFamily="18" charset="0"/>
            </a:endParaRPr>
          </a:p>
        </p:txBody>
      </p:sp>
      <p:pic>
        <p:nvPicPr>
          <p:cNvPr id="5" name="图片 4">
            <a:extLst>
              <a:ext uri="{FF2B5EF4-FFF2-40B4-BE49-F238E27FC236}">
                <a16:creationId xmlns:a16="http://schemas.microsoft.com/office/drawing/2014/main" id="{A4249398-9CBE-4412-B9B4-D3426AB2A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4018122"/>
            <a:ext cx="3959670" cy="1258122"/>
          </a:xfrm>
          <a:prstGeom prst="rect">
            <a:avLst/>
          </a:prstGeom>
        </p:spPr>
      </p:pic>
      <p:pic>
        <p:nvPicPr>
          <p:cNvPr id="7" name="图片 6">
            <a:extLst>
              <a:ext uri="{FF2B5EF4-FFF2-40B4-BE49-F238E27FC236}">
                <a16:creationId xmlns:a16="http://schemas.microsoft.com/office/drawing/2014/main" id="{5B76D36B-CE51-47D2-B482-440A6CF3E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357" y="4025941"/>
            <a:ext cx="4472527" cy="1251867"/>
          </a:xfrm>
          <a:prstGeom prst="rect">
            <a:avLst/>
          </a:prstGeom>
        </p:spPr>
      </p:pic>
      <p:pic>
        <p:nvPicPr>
          <p:cNvPr id="9" name="图片 8">
            <a:extLst>
              <a:ext uri="{FF2B5EF4-FFF2-40B4-BE49-F238E27FC236}">
                <a16:creationId xmlns:a16="http://schemas.microsoft.com/office/drawing/2014/main" id="{0019CE26-143D-4B62-941C-AD31586B4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50" y="5457820"/>
            <a:ext cx="3959670" cy="1258121"/>
          </a:xfrm>
          <a:prstGeom prst="rect">
            <a:avLst/>
          </a:prstGeom>
        </p:spPr>
      </p:pic>
      <p:pic>
        <p:nvPicPr>
          <p:cNvPr id="11" name="图片 10">
            <a:extLst>
              <a:ext uri="{FF2B5EF4-FFF2-40B4-BE49-F238E27FC236}">
                <a16:creationId xmlns:a16="http://schemas.microsoft.com/office/drawing/2014/main" id="{BEA8AE64-9BCC-4EC4-9607-D5210BF13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357" y="5460948"/>
            <a:ext cx="4472527" cy="1251867"/>
          </a:xfrm>
          <a:prstGeom prst="rect">
            <a:avLst/>
          </a:prstGeom>
        </p:spPr>
      </p:pic>
      <p:sp>
        <p:nvSpPr>
          <p:cNvPr id="12" name="矩形 11">
            <a:extLst>
              <a:ext uri="{FF2B5EF4-FFF2-40B4-BE49-F238E27FC236}">
                <a16:creationId xmlns:a16="http://schemas.microsoft.com/office/drawing/2014/main" id="{95F7B893-14D7-4771-BAFF-EF9CC23651E0}"/>
              </a:ext>
            </a:extLst>
          </p:cNvPr>
          <p:cNvSpPr/>
          <p:nvPr/>
        </p:nvSpPr>
        <p:spPr>
          <a:xfrm>
            <a:off x="0" y="4753062"/>
            <a:ext cx="1362075" cy="707886"/>
          </a:xfrm>
          <a:prstGeom prst="rect">
            <a:avLst/>
          </a:prstGeom>
        </p:spPr>
        <p:txBody>
          <a:bodyPr wrap="square">
            <a:spAutoFit/>
          </a:bodyPr>
          <a:lstStyle/>
          <a:p>
            <a:r>
              <a:rPr lang="zh-CN" altLang="en-US" sz="4000" b="1" dirty="0"/>
              <a:t>原版：</a:t>
            </a:r>
            <a:endParaRPr lang="zh-CN" altLang="zh-CN" sz="4000" b="1" dirty="0"/>
          </a:p>
        </p:txBody>
      </p:sp>
      <p:sp>
        <p:nvSpPr>
          <p:cNvPr id="13" name="矩形 12">
            <a:extLst>
              <a:ext uri="{FF2B5EF4-FFF2-40B4-BE49-F238E27FC236}">
                <a16:creationId xmlns:a16="http://schemas.microsoft.com/office/drawing/2014/main" id="{4B7447D1-5A77-42C8-9DE4-8218856F8FDC}"/>
              </a:ext>
            </a:extLst>
          </p:cNvPr>
          <p:cNvSpPr/>
          <p:nvPr/>
        </p:nvSpPr>
        <p:spPr>
          <a:xfrm>
            <a:off x="5578920" y="4753062"/>
            <a:ext cx="1538288" cy="707886"/>
          </a:xfrm>
          <a:prstGeom prst="rect">
            <a:avLst/>
          </a:prstGeom>
        </p:spPr>
        <p:txBody>
          <a:bodyPr wrap="square">
            <a:spAutoFit/>
          </a:bodyPr>
          <a:lstStyle/>
          <a:p>
            <a:r>
              <a:rPr lang="zh-CN" altLang="en-US" sz="4000" b="1" dirty="0"/>
              <a:t>备选</a:t>
            </a:r>
            <a:r>
              <a:rPr lang="en-US" altLang="zh-CN" sz="4000" b="1" dirty="0"/>
              <a:t>1</a:t>
            </a:r>
            <a:r>
              <a:rPr lang="zh-CN" altLang="en-US" sz="4000" b="1" dirty="0"/>
              <a:t>：</a:t>
            </a:r>
            <a:endParaRPr lang="zh-CN" altLang="zh-CN" sz="4000" b="1" dirty="0"/>
          </a:p>
        </p:txBody>
      </p:sp>
      <p:sp>
        <p:nvSpPr>
          <p:cNvPr id="14" name="矩形 13">
            <a:extLst>
              <a:ext uri="{FF2B5EF4-FFF2-40B4-BE49-F238E27FC236}">
                <a16:creationId xmlns:a16="http://schemas.microsoft.com/office/drawing/2014/main" id="{6DC33CCE-AE1E-4C82-B70A-4042C5FBBD0E}"/>
              </a:ext>
            </a:extLst>
          </p:cNvPr>
          <p:cNvSpPr/>
          <p:nvPr/>
        </p:nvSpPr>
        <p:spPr>
          <a:xfrm>
            <a:off x="0" y="6004929"/>
            <a:ext cx="1619250" cy="707886"/>
          </a:xfrm>
          <a:prstGeom prst="rect">
            <a:avLst/>
          </a:prstGeom>
        </p:spPr>
        <p:txBody>
          <a:bodyPr wrap="square">
            <a:spAutoFit/>
          </a:bodyPr>
          <a:lstStyle/>
          <a:p>
            <a:r>
              <a:rPr lang="zh-CN" altLang="en-US" sz="4000" b="1" dirty="0"/>
              <a:t>备选</a:t>
            </a:r>
            <a:r>
              <a:rPr lang="en-US" altLang="zh-CN" sz="4000" b="1" dirty="0"/>
              <a:t>2</a:t>
            </a:r>
            <a:r>
              <a:rPr lang="zh-CN" altLang="en-US" sz="4000" b="1" dirty="0"/>
              <a:t>：</a:t>
            </a:r>
            <a:endParaRPr lang="zh-CN" altLang="zh-CN" sz="4000" b="1" dirty="0"/>
          </a:p>
        </p:txBody>
      </p:sp>
      <p:sp>
        <p:nvSpPr>
          <p:cNvPr id="15" name="矩形 14">
            <a:extLst>
              <a:ext uri="{FF2B5EF4-FFF2-40B4-BE49-F238E27FC236}">
                <a16:creationId xmlns:a16="http://schemas.microsoft.com/office/drawing/2014/main" id="{879A2FB6-1834-4099-A5E7-A7C17FBC1AD0}"/>
              </a:ext>
            </a:extLst>
          </p:cNvPr>
          <p:cNvSpPr/>
          <p:nvPr/>
        </p:nvSpPr>
        <p:spPr>
          <a:xfrm>
            <a:off x="5601051" y="6086880"/>
            <a:ext cx="1538288" cy="707886"/>
          </a:xfrm>
          <a:prstGeom prst="rect">
            <a:avLst/>
          </a:prstGeom>
        </p:spPr>
        <p:txBody>
          <a:bodyPr wrap="square">
            <a:spAutoFit/>
          </a:bodyPr>
          <a:lstStyle/>
          <a:p>
            <a:r>
              <a:rPr lang="zh-CN" altLang="en-US" sz="4000" b="1" dirty="0"/>
              <a:t>备选</a:t>
            </a:r>
            <a:r>
              <a:rPr lang="en-US" altLang="zh-CN" sz="4000" b="1" dirty="0"/>
              <a:t>3</a:t>
            </a:r>
            <a:r>
              <a:rPr lang="zh-CN" altLang="en-US" sz="4000" b="1" dirty="0"/>
              <a:t>：</a:t>
            </a:r>
            <a:endParaRPr lang="zh-CN" altLang="zh-CN" sz="4000" b="1" dirty="0"/>
          </a:p>
        </p:txBody>
      </p:sp>
    </p:spTree>
    <p:extLst>
      <p:ext uri="{BB962C8B-B14F-4D97-AF65-F5344CB8AC3E}">
        <p14:creationId xmlns:p14="http://schemas.microsoft.com/office/powerpoint/2010/main" val="928451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第一次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EE1D7B4A-FCAA-4DB4-A859-50520EE269E3}"/>
              </a:ext>
            </a:extLst>
          </p:cNvPr>
          <p:cNvGraphicFramePr>
            <a:graphicFrameLocks noGrp="1"/>
          </p:cNvGraphicFramePr>
          <p:nvPr>
            <p:extLst/>
          </p:nvPr>
        </p:nvGraphicFramePr>
        <p:xfrm>
          <a:off x="3421007" y="1105256"/>
          <a:ext cx="8770993" cy="5730274"/>
        </p:xfrm>
        <a:graphic>
          <a:graphicData uri="http://schemas.openxmlformats.org/drawingml/2006/table">
            <a:tbl>
              <a:tblPr>
                <a:tableStyleId>{5C22544A-7EE6-4342-B048-85BDC9FD1C3A}</a:tableStyleId>
              </a:tblPr>
              <a:tblGrid>
                <a:gridCol w="1220394">
                  <a:extLst>
                    <a:ext uri="{9D8B030D-6E8A-4147-A177-3AD203B41FA5}">
                      <a16:colId xmlns:a16="http://schemas.microsoft.com/office/drawing/2014/main" val="2165338082"/>
                    </a:ext>
                  </a:extLst>
                </a:gridCol>
                <a:gridCol w="3534007">
                  <a:extLst>
                    <a:ext uri="{9D8B030D-6E8A-4147-A177-3AD203B41FA5}">
                      <a16:colId xmlns:a16="http://schemas.microsoft.com/office/drawing/2014/main" val="4073210551"/>
                    </a:ext>
                  </a:extLst>
                </a:gridCol>
                <a:gridCol w="1124574">
                  <a:extLst>
                    <a:ext uri="{9D8B030D-6E8A-4147-A177-3AD203B41FA5}">
                      <a16:colId xmlns:a16="http://schemas.microsoft.com/office/drawing/2014/main" val="864342273"/>
                    </a:ext>
                  </a:extLst>
                </a:gridCol>
                <a:gridCol w="2892018">
                  <a:extLst>
                    <a:ext uri="{9D8B030D-6E8A-4147-A177-3AD203B41FA5}">
                      <a16:colId xmlns:a16="http://schemas.microsoft.com/office/drawing/2014/main" val="3571530093"/>
                    </a:ext>
                  </a:extLst>
                </a:gridCol>
              </a:tblGrid>
              <a:tr h="592571">
                <a:tc>
                  <a:txBody>
                    <a:bodyPr/>
                    <a:lstStyle/>
                    <a:p>
                      <a:pPr algn="ctr">
                        <a:lnSpc>
                          <a:spcPct val="200000"/>
                        </a:lnSpc>
                        <a:spcAft>
                          <a:spcPts val="0"/>
                        </a:spcAft>
                      </a:pPr>
                      <a:r>
                        <a:rPr lang="zh-CN" sz="2000" kern="100">
                          <a:effectLst/>
                        </a:rPr>
                        <a:t>会议地点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dirty="0">
                          <a:effectLst/>
                        </a:rPr>
                        <a:t>理</a:t>
                      </a:r>
                      <a:r>
                        <a:rPr lang="en-US" sz="2000" kern="100" dirty="0">
                          <a:effectLst/>
                        </a:rPr>
                        <a:t>4-508</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会议时间</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en-US" sz="2000" kern="100">
                          <a:effectLst/>
                        </a:rPr>
                        <a:t>2018/12/28</a:t>
                      </a:r>
                      <a:endParaRPr lang="zh-CN" sz="2000" kern="100">
                        <a:effectLst/>
                      </a:endParaRPr>
                    </a:p>
                    <a:p>
                      <a:pPr algn="just">
                        <a:spcAft>
                          <a:spcPts val="0"/>
                        </a:spcAft>
                      </a:pPr>
                      <a:r>
                        <a:rPr lang="en-US" sz="2000" kern="100">
                          <a:effectLst/>
                        </a:rPr>
                        <a:t>18.30-19.00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4095365155"/>
                  </a:ext>
                </a:extLst>
              </a:tr>
              <a:tr h="508006">
                <a:tc>
                  <a:txBody>
                    <a:bodyPr/>
                    <a:lstStyle/>
                    <a:p>
                      <a:pPr algn="ctr">
                        <a:lnSpc>
                          <a:spcPct val="200000"/>
                        </a:lnSpc>
                        <a:spcAft>
                          <a:spcPts val="0"/>
                        </a:spcAft>
                      </a:pPr>
                      <a:r>
                        <a:rPr lang="zh-CN" sz="2000" kern="100">
                          <a:effectLst/>
                        </a:rPr>
                        <a:t>主 持 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夏昌灏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记录人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吴荣欣</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3192016762"/>
                  </a:ext>
                </a:extLst>
              </a:tr>
              <a:tr h="486689">
                <a:tc>
                  <a:txBody>
                    <a:bodyPr/>
                    <a:lstStyle/>
                    <a:p>
                      <a:pPr algn="ctr">
                        <a:lnSpc>
                          <a:spcPct val="200000"/>
                        </a:lnSpc>
                        <a:spcAft>
                          <a:spcPts val="0"/>
                        </a:spcAft>
                      </a:pPr>
                      <a:r>
                        <a:rPr lang="zh-CN" sz="2000" kern="100">
                          <a:effectLst/>
                        </a:rPr>
                        <a:t>参会人员</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spcAft>
                          <a:spcPts val="0"/>
                        </a:spcAft>
                      </a:pPr>
                      <a:r>
                        <a:rPr lang="zh-CN" sz="2000" kern="100" dirty="0">
                          <a:effectLst/>
                        </a:rPr>
                        <a:t>杨枨（教师代表）、陈尚辉（管理员代表）、沈启航（开发者代表）、王飞钢</a:t>
                      </a:r>
                      <a:r>
                        <a:rPr lang="en-US" sz="2000" kern="100" dirty="0">
                          <a:effectLst/>
                        </a:rPr>
                        <a:t>(</a:t>
                      </a:r>
                      <a:r>
                        <a:rPr lang="zh-CN" sz="2000" kern="100" dirty="0">
                          <a:effectLst/>
                        </a:rPr>
                        <a:t>学生代表</a:t>
                      </a:r>
                      <a:r>
                        <a:rPr lang="en-US" sz="2000" kern="100" dirty="0">
                          <a:effectLst/>
                        </a:rPr>
                        <a:t>)</a:t>
                      </a:r>
                      <a:r>
                        <a:rPr lang="zh-CN" sz="2000" kern="100" dirty="0">
                          <a:effectLst/>
                        </a:rPr>
                        <a:t>、黄浩峰、夏昌灏、吴荣欣、叶忠杰</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0795295"/>
                  </a:ext>
                </a:extLst>
              </a:tr>
              <a:tr h="0">
                <a:tc>
                  <a:txBody>
                    <a:bodyPr/>
                    <a:lstStyle/>
                    <a:p>
                      <a:pPr algn="ctr">
                        <a:lnSpc>
                          <a:spcPct val="200000"/>
                        </a:lnSpc>
                        <a:spcAft>
                          <a:spcPts val="0"/>
                        </a:spcAft>
                      </a:pPr>
                      <a:r>
                        <a:rPr lang="zh-CN" sz="2000" kern="100">
                          <a:effectLst/>
                        </a:rPr>
                        <a:t>修改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lnSpc>
                          <a:spcPct val="200000"/>
                        </a:lnSpc>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87320303"/>
                  </a:ext>
                </a:extLst>
              </a:tr>
              <a:tr h="3465864">
                <a:tc gridSpan="4">
                  <a:txBody>
                    <a:bodyPr/>
                    <a:lstStyle/>
                    <a:p>
                      <a:pPr algn="just">
                        <a:lnSpc>
                          <a:spcPct val="150000"/>
                        </a:lnSpc>
                        <a:spcAft>
                          <a:spcPts val="0"/>
                        </a:spcAft>
                      </a:pPr>
                      <a:r>
                        <a:rPr lang="zh-CN" sz="2000" kern="100" dirty="0">
                          <a:effectLst/>
                        </a:rPr>
                        <a:t>会议内容： </a:t>
                      </a:r>
                    </a:p>
                    <a:p>
                      <a:pPr marL="342900" lvl="0" indent="-342900" algn="just">
                        <a:lnSpc>
                          <a:spcPct val="150000"/>
                        </a:lnSpc>
                        <a:spcAft>
                          <a:spcPts val="0"/>
                        </a:spcAft>
                        <a:buFont typeface="+mj-lt"/>
                        <a:buAutoNum type="arabicPeriod"/>
                      </a:pPr>
                      <a:r>
                        <a:rPr lang="zh-CN" sz="2000" kern="100" dirty="0">
                          <a:effectLst/>
                        </a:rPr>
                        <a:t>对学生代表和教师代表对于网站导航栏标题问题冲突进行了协商，采取的措施：</a:t>
                      </a:r>
                      <a:r>
                        <a:rPr lang="zh-CN" altLang="en-US" sz="2000" kern="100" dirty="0">
                          <a:effectLst/>
                        </a:rPr>
                        <a:t>选择备选</a:t>
                      </a:r>
                      <a:r>
                        <a:rPr lang="en-US" altLang="zh-CN" sz="2000" kern="100" dirty="0">
                          <a:effectLst/>
                        </a:rPr>
                        <a:t>2</a:t>
                      </a:r>
                      <a:r>
                        <a:rPr lang="zh-CN" altLang="en-US" sz="2000" kern="100" dirty="0">
                          <a:effectLst/>
                        </a:rPr>
                        <a:t>方式的导航栏设置</a:t>
                      </a:r>
                      <a:endParaRPr lang="en-US" altLang="zh-CN" sz="2000" kern="100" dirty="0">
                        <a:effectLst/>
                      </a:endParaRPr>
                    </a:p>
                    <a:p>
                      <a:pPr marL="342900" lvl="0" indent="-342900" algn="just">
                        <a:lnSpc>
                          <a:spcPct val="150000"/>
                        </a:lnSpc>
                        <a:spcAft>
                          <a:spcPts val="0"/>
                        </a:spcAft>
                        <a:buFont typeface="+mj-lt"/>
                        <a:buAutoNum type="arabicPeriod"/>
                      </a:pPr>
                      <a:r>
                        <a:rPr lang="zh-CN" sz="2000" kern="100" dirty="0">
                          <a:effectLst/>
                        </a:rPr>
                        <a:t>管理员代表和教师代表表示都应该拥有增、删、改课程的权限</a:t>
                      </a:r>
                    </a:p>
                    <a:p>
                      <a:pPr marL="342900" lvl="0" indent="-342900" algn="just">
                        <a:lnSpc>
                          <a:spcPct val="150000"/>
                        </a:lnSpc>
                        <a:spcAft>
                          <a:spcPts val="0"/>
                        </a:spcAft>
                        <a:buFont typeface="+mj-lt"/>
                        <a:buAutoNum type="arabicPeriod"/>
                      </a:pPr>
                      <a:r>
                        <a:rPr lang="zh-CN" sz="2000" kern="100" dirty="0">
                          <a:effectLst/>
                        </a:rPr>
                        <a:t>开发者代表表示对于移动端的网站在</a:t>
                      </a:r>
                      <a:r>
                        <a:rPr lang="en-US" sz="2000" kern="100" dirty="0">
                          <a:effectLst/>
                        </a:rPr>
                        <a:t>IOS</a:t>
                      </a:r>
                      <a:r>
                        <a:rPr lang="zh-CN" sz="2000" kern="100" dirty="0">
                          <a:effectLst/>
                        </a:rPr>
                        <a:t>平台上上传附件无法实现，应该在移动端删除上传附件功能</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38041249"/>
                  </a:ext>
                </a:extLst>
              </a:tr>
            </a:tbl>
          </a:graphicData>
        </a:graphic>
      </p:graphicFrame>
    </p:spTree>
    <p:extLst>
      <p:ext uri="{BB962C8B-B14F-4D97-AF65-F5344CB8AC3E}">
        <p14:creationId xmlns:p14="http://schemas.microsoft.com/office/powerpoint/2010/main" val="35406624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第二次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B12AB4A8-B675-4FCF-943F-789999C9ED86}"/>
              </a:ext>
            </a:extLst>
          </p:cNvPr>
          <p:cNvGraphicFramePr>
            <a:graphicFrameLocks noGrp="1"/>
          </p:cNvGraphicFramePr>
          <p:nvPr>
            <p:extLst/>
          </p:nvPr>
        </p:nvGraphicFramePr>
        <p:xfrm>
          <a:off x="3185780" y="1126486"/>
          <a:ext cx="8830732" cy="5706534"/>
        </p:xfrm>
        <a:graphic>
          <a:graphicData uri="http://schemas.openxmlformats.org/drawingml/2006/table">
            <a:tbl>
              <a:tblPr>
                <a:tableStyleId>{5C22544A-7EE6-4342-B048-85BDC9FD1C3A}</a:tableStyleId>
              </a:tblPr>
              <a:tblGrid>
                <a:gridCol w="1228708">
                  <a:extLst>
                    <a:ext uri="{9D8B030D-6E8A-4147-A177-3AD203B41FA5}">
                      <a16:colId xmlns:a16="http://schemas.microsoft.com/office/drawing/2014/main" val="2072473283"/>
                    </a:ext>
                  </a:extLst>
                </a:gridCol>
                <a:gridCol w="3558077">
                  <a:extLst>
                    <a:ext uri="{9D8B030D-6E8A-4147-A177-3AD203B41FA5}">
                      <a16:colId xmlns:a16="http://schemas.microsoft.com/office/drawing/2014/main" val="4182165056"/>
                    </a:ext>
                  </a:extLst>
                </a:gridCol>
                <a:gridCol w="1132237">
                  <a:extLst>
                    <a:ext uri="{9D8B030D-6E8A-4147-A177-3AD203B41FA5}">
                      <a16:colId xmlns:a16="http://schemas.microsoft.com/office/drawing/2014/main" val="3890310010"/>
                    </a:ext>
                  </a:extLst>
                </a:gridCol>
                <a:gridCol w="2911710">
                  <a:extLst>
                    <a:ext uri="{9D8B030D-6E8A-4147-A177-3AD203B41FA5}">
                      <a16:colId xmlns:a16="http://schemas.microsoft.com/office/drawing/2014/main" val="3913822255"/>
                    </a:ext>
                  </a:extLst>
                </a:gridCol>
              </a:tblGrid>
              <a:tr h="493138">
                <a:tc>
                  <a:txBody>
                    <a:bodyPr/>
                    <a:lstStyle/>
                    <a:p>
                      <a:pPr algn="ctr">
                        <a:lnSpc>
                          <a:spcPct val="200000"/>
                        </a:lnSpc>
                        <a:spcAft>
                          <a:spcPts val="0"/>
                        </a:spcAft>
                      </a:pPr>
                      <a:r>
                        <a:rPr lang="zh-CN" sz="1400" kern="100" dirty="0">
                          <a:effectLst/>
                        </a:rPr>
                        <a:t>会议地点</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理</a:t>
                      </a:r>
                      <a:r>
                        <a:rPr lang="en-US" sz="1400" kern="100">
                          <a:effectLst/>
                        </a:rPr>
                        <a:t>4-508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a:effectLst/>
                        </a:rPr>
                        <a:t>会议时间</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en-US" sz="1400" kern="100">
                          <a:effectLst/>
                        </a:rPr>
                        <a:t>2019/1/3</a:t>
                      </a:r>
                      <a:endParaRPr lang="zh-CN" sz="1400" kern="100">
                        <a:effectLst/>
                      </a:endParaRPr>
                    </a:p>
                    <a:p>
                      <a:pPr algn="just">
                        <a:spcAft>
                          <a:spcPts val="0"/>
                        </a:spcAft>
                      </a:pPr>
                      <a:r>
                        <a:rPr lang="en-US" sz="1400" kern="100">
                          <a:effectLst/>
                        </a:rPr>
                        <a:t>18.00-18.30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3288908904"/>
                  </a:ext>
                </a:extLst>
              </a:tr>
              <a:tr h="422764">
                <a:tc>
                  <a:txBody>
                    <a:bodyPr/>
                    <a:lstStyle/>
                    <a:p>
                      <a:pPr algn="ctr">
                        <a:lnSpc>
                          <a:spcPct val="200000"/>
                        </a:lnSpc>
                        <a:spcAft>
                          <a:spcPts val="0"/>
                        </a:spcAft>
                      </a:pPr>
                      <a:r>
                        <a:rPr lang="zh-CN" sz="1400" kern="100" dirty="0">
                          <a:effectLst/>
                        </a:rPr>
                        <a:t>主 持 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dirty="0">
                          <a:effectLst/>
                        </a:rPr>
                        <a:t>记录人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988675561"/>
                  </a:ext>
                </a:extLst>
              </a:tr>
              <a:tr h="493138">
                <a:tc>
                  <a:txBody>
                    <a:bodyPr/>
                    <a:lstStyle/>
                    <a:p>
                      <a:pPr algn="ctr">
                        <a:lnSpc>
                          <a:spcPct val="200000"/>
                        </a:lnSpc>
                        <a:spcAft>
                          <a:spcPts val="0"/>
                        </a:spcAft>
                      </a:pPr>
                      <a:r>
                        <a:rPr lang="zh-CN" sz="1400" kern="100">
                          <a:effectLst/>
                        </a:rPr>
                        <a:t>参会人员</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spcAft>
                          <a:spcPts val="0"/>
                        </a:spcAft>
                      </a:pPr>
                      <a:r>
                        <a:rPr lang="zh-CN" sz="1400" kern="100" dirty="0">
                          <a:effectLst/>
                        </a:rPr>
                        <a:t>杨枨（教师代表）、陈尚辉（管理员代表）、沈启航（开发者代表）、王飞钢</a:t>
                      </a:r>
                      <a:r>
                        <a:rPr lang="en-US" sz="1400" kern="100" dirty="0">
                          <a:effectLst/>
                        </a:rPr>
                        <a:t>(</a:t>
                      </a:r>
                      <a:r>
                        <a:rPr lang="zh-CN" sz="1400" kern="100" dirty="0">
                          <a:effectLst/>
                        </a:rPr>
                        <a:t>学生代表</a:t>
                      </a:r>
                      <a:r>
                        <a:rPr lang="en-US" sz="1400" kern="100" dirty="0">
                          <a:effectLst/>
                        </a:rPr>
                        <a:t>)</a:t>
                      </a:r>
                      <a:r>
                        <a:rPr lang="zh-CN" sz="1400" kern="100" dirty="0">
                          <a:effectLst/>
                        </a:rPr>
                        <a:t>、胡锦波（游客代表）、黄浩峰、夏昌灏、吴荣欣、叶忠杰</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20984619"/>
                  </a:ext>
                </a:extLst>
              </a:tr>
              <a:tr h="422764">
                <a:tc>
                  <a:txBody>
                    <a:bodyPr/>
                    <a:lstStyle/>
                    <a:p>
                      <a:pPr algn="ctr">
                        <a:lnSpc>
                          <a:spcPct val="200000"/>
                        </a:lnSpc>
                        <a:spcAft>
                          <a:spcPts val="0"/>
                        </a:spcAft>
                      </a:pPr>
                      <a:r>
                        <a:rPr lang="zh-CN" sz="1400" kern="100">
                          <a:effectLst/>
                        </a:rPr>
                        <a:t>修改</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lnSpc>
                          <a:spcPct val="200000"/>
                        </a:lnSpc>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1382831"/>
                  </a:ext>
                </a:extLst>
              </a:tr>
              <a:tr h="3874730">
                <a:tc gridSpan="4">
                  <a:txBody>
                    <a:bodyPr/>
                    <a:lstStyle/>
                    <a:p>
                      <a:pPr algn="just">
                        <a:lnSpc>
                          <a:spcPct val="200000"/>
                        </a:lnSpc>
                        <a:spcAft>
                          <a:spcPts val="0"/>
                        </a:spcAft>
                      </a:pPr>
                      <a:r>
                        <a:rPr lang="zh-CN" sz="1400" kern="100" dirty="0">
                          <a:effectLst/>
                        </a:rPr>
                        <a:t>会议内容： </a:t>
                      </a:r>
                    </a:p>
                    <a:p>
                      <a:pPr marL="342900" lvl="0" indent="-342900" algn="just">
                        <a:lnSpc>
                          <a:spcPct val="200000"/>
                        </a:lnSpc>
                        <a:spcAft>
                          <a:spcPts val="0"/>
                        </a:spcAft>
                        <a:buFont typeface="+mj-lt"/>
                        <a:buAutoNum type="arabicPeriod"/>
                      </a:pPr>
                      <a:r>
                        <a:rPr lang="zh-CN" sz="1400" kern="100" dirty="0">
                          <a:effectLst/>
                        </a:rPr>
                        <a:t>对学生代表和教师代表对于网站导航栏标题问题冲突进行了协商，采取的措施：查看了各个预备方案，并且教师用户代表与学生用户代表达成了一致，采用了同一方案（备选方案</a:t>
                      </a:r>
                      <a:r>
                        <a:rPr lang="en-US" sz="1400" kern="100" dirty="0">
                          <a:effectLst/>
                        </a:rPr>
                        <a:t>2</a:t>
                      </a:r>
                      <a:r>
                        <a:rPr lang="zh-CN" sz="1400" kern="100" dirty="0">
                          <a:effectLst/>
                        </a:rPr>
                        <a:t>）。</a:t>
                      </a:r>
                    </a:p>
                    <a:p>
                      <a:pPr marL="228600" algn="just">
                        <a:lnSpc>
                          <a:spcPct val="200000"/>
                        </a:lnSpc>
                        <a:spcAft>
                          <a:spcPts val="0"/>
                        </a:spcAft>
                      </a:pPr>
                      <a:r>
                        <a:rPr lang="zh-CN" sz="1400" kern="100" dirty="0">
                          <a:effectLst/>
                        </a:rPr>
                        <a:t>原始方案：</a:t>
                      </a:r>
                    </a:p>
                    <a:p>
                      <a:pPr marL="228600" algn="just">
                        <a:lnSpc>
                          <a:spcPct val="200000"/>
                        </a:lnSpc>
                        <a:spcAft>
                          <a:spcPts val="0"/>
                        </a:spcAft>
                      </a:pPr>
                      <a:r>
                        <a:rPr lang="zh-CN" sz="1400" kern="100" dirty="0">
                          <a:effectLst/>
                        </a:rPr>
                        <a:t>备选方案</a:t>
                      </a:r>
                      <a:r>
                        <a:rPr lang="en-US" sz="1400" kern="100" dirty="0">
                          <a:effectLst/>
                        </a:rPr>
                        <a:t>1</a:t>
                      </a:r>
                      <a:r>
                        <a:rPr lang="zh-CN" sz="1400" kern="100" dirty="0">
                          <a:effectLst/>
                        </a:rPr>
                        <a:t>：</a:t>
                      </a:r>
                    </a:p>
                    <a:p>
                      <a:pPr marL="228600" algn="just">
                        <a:lnSpc>
                          <a:spcPct val="200000"/>
                        </a:lnSpc>
                        <a:spcAft>
                          <a:spcPts val="0"/>
                        </a:spcAft>
                      </a:pPr>
                      <a:r>
                        <a:rPr lang="zh-CN" sz="1400" kern="100" dirty="0">
                          <a:effectLst/>
                        </a:rPr>
                        <a:t>备选方案</a:t>
                      </a:r>
                      <a:r>
                        <a:rPr lang="en-US" sz="1400" kern="100" dirty="0">
                          <a:effectLst/>
                        </a:rPr>
                        <a:t>2</a:t>
                      </a:r>
                      <a:r>
                        <a:rPr lang="zh-CN" sz="1400" kern="100" dirty="0">
                          <a:effectLst/>
                        </a:rPr>
                        <a:t>（一致采用）：</a:t>
                      </a:r>
                    </a:p>
                    <a:p>
                      <a:pPr marL="228600" algn="just">
                        <a:lnSpc>
                          <a:spcPct val="200000"/>
                        </a:lnSpc>
                        <a:spcAft>
                          <a:spcPts val="0"/>
                        </a:spcAft>
                      </a:pPr>
                      <a:r>
                        <a:rPr lang="zh-CN" sz="1400" kern="100" dirty="0">
                          <a:effectLst/>
                        </a:rPr>
                        <a:t>备选方案</a:t>
                      </a:r>
                      <a:r>
                        <a:rPr lang="en-US" sz="1400" kern="100" dirty="0">
                          <a:effectLst/>
                        </a:rPr>
                        <a:t>3</a:t>
                      </a:r>
                      <a:r>
                        <a:rPr lang="zh-CN" sz="1400" kern="100" dirty="0">
                          <a:effectLst/>
                        </a:rPr>
                        <a:t>：</a:t>
                      </a:r>
                    </a:p>
                    <a:p>
                      <a:pPr marL="342900" lvl="0" indent="-342900" algn="just">
                        <a:lnSpc>
                          <a:spcPct val="200000"/>
                        </a:lnSpc>
                        <a:spcAft>
                          <a:spcPts val="0"/>
                        </a:spcAft>
                        <a:buFont typeface="+mj-lt"/>
                        <a:buAutoNum type="arabicPeriod"/>
                      </a:pPr>
                      <a:r>
                        <a:rPr lang="zh-CN" sz="1400" kern="100" dirty="0">
                          <a:effectLst/>
                        </a:rPr>
                        <a:t>开发者代表表示对于移动端的网站在</a:t>
                      </a:r>
                      <a:r>
                        <a:rPr lang="en-US" sz="1400" kern="100" dirty="0">
                          <a:effectLst/>
                        </a:rPr>
                        <a:t>IOS</a:t>
                      </a:r>
                      <a:r>
                        <a:rPr lang="zh-CN" sz="1400" kern="100" dirty="0">
                          <a:effectLst/>
                        </a:rPr>
                        <a:t>平台上上传附件无法实现，应该在移动端删除上传附件功能</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9331950"/>
                  </a:ext>
                </a:extLst>
              </a:tr>
            </a:tbl>
          </a:graphicData>
        </a:graphic>
      </p:graphicFrame>
      <p:pic>
        <p:nvPicPr>
          <p:cNvPr id="1028" name="Picture 4">
            <a:extLst>
              <a:ext uri="{FF2B5EF4-FFF2-40B4-BE49-F238E27FC236}">
                <a16:creationId xmlns:a16="http://schemas.microsoft.com/office/drawing/2014/main" id="{6AC4BAA7-FD16-4370-949C-8A96709BC0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3427" y="4248438"/>
            <a:ext cx="2375465"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C378D97B-ADA3-4502-9B5E-46DB7E28E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3427" y="4678671"/>
            <a:ext cx="2370299"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155BFCF-30D2-401A-B179-AC68DD8E98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8576" y="5122866"/>
            <a:ext cx="2375463"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4A5A7061-B299-459E-BD58-D1154E6DC8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4056" y="5567061"/>
            <a:ext cx="2384614" cy="41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932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12 </a:t>
            </a:r>
            <a:endParaRPr lang="zh-CN" altLang="en-US" sz="50000" dirty="0">
              <a:solidFill>
                <a:schemeClr val="bg1"/>
              </a:solidFill>
            </a:endParaRPr>
          </a:p>
        </p:txBody>
      </p:sp>
      <p:sp>
        <p:nvSpPr>
          <p:cNvPr id="4" name="矩形 3"/>
          <p:cNvSpPr/>
          <p:nvPr/>
        </p:nvSpPr>
        <p:spPr>
          <a:xfrm>
            <a:off x="6096000" y="2776141"/>
            <a:ext cx="4725970"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SRS</a:t>
            </a:r>
            <a:r>
              <a:rPr lang="zh-CN" altLang="en-US" sz="6000" b="1" dirty="0">
                <a:solidFill>
                  <a:schemeClr val="bg1"/>
                </a:solidFill>
                <a:latin typeface="微软雅黑" panose="020B0503020204020204" pitchFamily="34" charset="-122"/>
                <a:ea typeface="微软雅黑" panose="020B0503020204020204" pitchFamily="34" charset="-122"/>
              </a:rPr>
              <a:t>其他部分</a:t>
            </a:r>
          </a:p>
        </p:txBody>
      </p:sp>
    </p:spTree>
    <p:extLst>
      <p:ext uri="{BB962C8B-B14F-4D97-AF65-F5344CB8AC3E}">
        <p14:creationId xmlns:p14="http://schemas.microsoft.com/office/powerpoint/2010/main" val="24190906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4" name="矩形 3">
            <a:extLst>
              <a:ext uri="{FF2B5EF4-FFF2-40B4-BE49-F238E27FC236}">
                <a16:creationId xmlns:a16="http://schemas.microsoft.com/office/drawing/2014/main" id="{40E79A0D-5DE7-4EE1-BE55-690F194F6797}"/>
              </a:ext>
            </a:extLst>
          </p:cNvPr>
          <p:cNvSpPr/>
          <p:nvPr/>
        </p:nvSpPr>
        <p:spPr>
          <a:xfrm>
            <a:off x="2667000" y="1047750"/>
            <a:ext cx="9696450" cy="6001643"/>
          </a:xfrm>
          <a:prstGeom prst="rect">
            <a:avLst/>
          </a:prstGeom>
        </p:spPr>
        <p:txBody>
          <a:bodyPr wrap="square">
            <a:spAutoFit/>
          </a:bodyPr>
          <a:lstStyle/>
          <a:p>
            <a:pPr algn="just">
              <a:spcAft>
                <a:spcPts val="0"/>
              </a:spcAft>
            </a:pPr>
            <a:r>
              <a:rPr lang="zh-CN" altLang="zh-CN" sz="3200" b="1" kern="100" dirty="0">
                <a:latin typeface="Times New Roman" panose="02020603050405020304" pitchFamily="18" charset="0"/>
              </a:rPr>
              <a:t>学生用户代表：</a:t>
            </a:r>
          </a:p>
          <a:p>
            <a:pPr algn="just">
              <a:spcAft>
                <a:spcPts val="0"/>
              </a:spcAft>
            </a:pPr>
            <a:r>
              <a:rPr lang="zh-CN" altLang="zh-CN" sz="2800" kern="100" dirty="0">
                <a:latin typeface="Times New Roman" panose="02020603050405020304" pitchFamily="18" charset="0"/>
              </a:rPr>
              <a:t>界面风格要简约，大气</a:t>
            </a:r>
          </a:p>
          <a:p>
            <a:pPr algn="just">
              <a:spcAft>
                <a:spcPts val="0"/>
              </a:spcAft>
            </a:pPr>
            <a:r>
              <a:rPr lang="zh-CN" altLang="zh-CN" sz="2800" kern="100" dirty="0">
                <a:latin typeface="Times New Roman" panose="02020603050405020304" pitchFamily="18" charset="0"/>
              </a:rPr>
              <a:t>网站功能要简洁明了，图标与具体功能对应</a:t>
            </a:r>
          </a:p>
          <a:p>
            <a:pPr algn="just">
              <a:spcAft>
                <a:spcPts val="0"/>
              </a:spcAft>
            </a:pPr>
            <a:r>
              <a:rPr lang="zh-CN" altLang="zh-CN" sz="3200" b="1" kern="100" dirty="0">
                <a:latin typeface="Times New Roman" panose="02020603050405020304" pitchFamily="18" charset="0"/>
              </a:rPr>
              <a:t>教师用户代表：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网站字体大小要统一风格</a:t>
            </a:r>
          </a:p>
          <a:p>
            <a:pPr algn="just">
              <a:spcAft>
                <a:spcPts val="0"/>
              </a:spcAft>
            </a:pPr>
            <a:r>
              <a:rPr lang="zh-CN" altLang="zh-CN" sz="2800" kern="100" dirty="0">
                <a:latin typeface="Times New Roman" panose="02020603050405020304" pitchFamily="18" charset="0"/>
              </a:rPr>
              <a:t>网站每页的顶部统一使用导航栏，内容包括“首页、个人中心、论坛、教师、课程以及搜索</a:t>
            </a:r>
            <a:r>
              <a:rPr lang="zh-CN" altLang="en-US" sz="2800" kern="100" dirty="0">
                <a:latin typeface="Times New Roman" panose="02020603050405020304" pitchFamily="18" charset="0"/>
              </a:rPr>
              <a:t>框</a:t>
            </a:r>
            <a:r>
              <a:rPr lang="zh-CN" altLang="zh-CN" sz="2800" kern="100" dirty="0">
                <a:latin typeface="Times New Roman" panose="02020603050405020304" pitchFamily="18" charset="0"/>
              </a:rPr>
              <a:t>；</a:t>
            </a:r>
          </a:p>
          <a:p>
            <a:pPr algn="just">
              <a:spcAft>
                <a:spcPts val="0"/>
              </a:spcAft>
            </a:pPr>
            <a:r>
              <a:rPr lang="zh-CN" altLang="zh-CN" sz="2800" kern="100" dirty="0">
                <a:latin typeface="Times New Roman" panose="02020603050405020304" pitchFamily="18" charset="0"/>
              </a:rPr>
              <a:t>课程答疑界面，要求和微信一样；</a:t>
            </a:r>
          </a:p>
          <a:p>
            <a:pPr algn="just">
              <a:spcAft>
                <a:spcPts val="0"/>
              </a:spcAft>
            </a:pPr>
            <a:r>
              <a:rPr lang="zh-CN" altLang="zh-CN" sz="2800" kern="100" dirty="0">
                <a:latin typeface="Times New Roman" panose="02020603050405020304" pitchFamily="18" charset="0"/>
              </a:rPr>
              <a:t>论坛布局要和百度贴吧相近</a:t>
            </a:r>
          </a:p>
          <a:p>
            <a:pPr algn="just">
              <a:spcAft>
                <a:spcPts val="0"/>
              </a:spcAft>
            </a:pPr>
            <a:r>
              <a:rPr lang="zh-CN" altLang="zh-CN" sz="2800" kern="100" dirty="0">
                <a:latin typeface="Times New Roman" panose="02020603050405020304" pitchFamily="18" charset="0"/>
              </a:rPr>
              <a:t>教师</a:t>
            </a:r>
            <a:r>
              <a:rPr lang="zh-CN" altLang="en-US" sz="2800" kern="100" dirty="0">
                <a:latin typeface="Times New Roman" panose="02020603050405020304" pitchFamily="18" charset="0"/>
              </a:rPr>
              <a:t>介绍</a:t>
            </a:r>
            <a:r>
              <a:rPr lang="zh-CN" altLang="zh-CN" sz="2800" kern="100" dirty="0">
                <a:latin typeface="Times New Roman" panose="02020603050405020304" pitchFamily="18" charset="0"/>
              </a:rPr>
              <a:t>博客布局</a:t>
            </a:r>
          </a:p>
          <a:p>
            <a:pPr algn="just">
              <a:spcAft>
                <a:spcPts val="0"/>
              </a:spcAft>
            </a:pPr>
            <a:r>
              <a:rPr lang="zh-CN" altLang="zh-CN" sz="3200" b="1" kern="100" dirty="0">
                <a:latin typeface="Times New Roman" panose="02020603050405020304" pitchFamily="18" charset="0"/>
              </a:rPr>
              <a:t>管理员用户代表：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管理员主页要有适当的内容显示，不能太空旷</a:t>
            </a:r>
          </a:p>
          <a:p>
            <a:pPr algn="just">
              <a:spcAft>
                <a:spcPts val="0"/>
              </a:spcAft>
            </a:pPr>
            <a:r>
              <a:rPr lang="zh-CN" altLang="zh-CN" sz="2800" kern="100" dirty="0">
                <a:latin typeface="Times New Roman" panose="02020603050405020304" pitchFamily="18" charset="0"/>
              </a:rPr>
              <a:t>管理界面分页显示，清楚标明用途</a:t>
            </a:r>
          </a:p>
        </p:txBody>
      </p:sp>
      <p:sp>
        <p:nvSpPr>
          <p:cNvPr id="7" name="矩形 6">
            <a:extLst>
              <a:ext uri="{FF2B5EF4-FFF2-40B4-BE49-F238E27FC236}">
                <a16:creationId xmlns:a16="http://schemas.microsoft.com/office/drawing/2014/main" id="{4160246B-AA35-4AEA-8E63-CED84B6AB6D9}"/>
              </a:ext>
            </a:extLst>
          </p:cNvPr>
          <p:cNvSpPr/>
          <p:nvPr/>
        </p:nvSpPr>
        <p:spPr>
          <a:xfrm>
            <a:off x="80238"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界面风格要求：</a:t>
            </a:r>
          </a:p>
        </p:txBody>
      </p:sp>
    </p:spTree>
    <p:extLst>
      <p:ext uri="{BB962C8B-B14F-4D97-AF65-F5344CB8AC3E}">
        <p14:creationId xmlns:p14="http://schemas.microsoft.com/office/powerpoint/2010/main" val="24178524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6" name="矩形 5">
            <a:extLst>
              <a:ext uri="{FF2B5EF4-FFF2-40B4-BE49-F238E27FC236}">
                <a16:creationId xmlns:a16="http://schemas.microsoft.com/office/drawing/2014/main" id="{B5F64ECB-A4E3-44AE-ACDE-88B1168474C0}"/>
              </a:ext>
            </a:extLst>
          </p:cNvPr>
          <p:cNvSpPr/>
          <p:nvPr/>
        </p:nvSpPr>
        <p:spPr>
          <a:xfrm>
            <a:off x="653414" y="1113205"/>
            <a:ext cx="10738485" cy="5078313"/>
          </a:xfrm>
          <a:prstGeom prst="rect">
            <a:avLst/>
          </a:prstGeom>
        </p:spPr>
        <p:txBody>
          <a:bodyPr wrap="square">
            <a:spAutoFit/>
          </a:bodyPr>
          <a:lstStyle/>
          <a:p>
            <a:pPr algn="just">
              <a:spcAft>
                <a:spcPts val="0"/>
              </a:spcAft>
            </a:pPr>
            <a:r>
              <a:rPr lang="zh-CN" altLang="zh-CN" sz="3600" b="1" kern="100" dirty="0">
                <a:solidFill>
                  <a:srgbClr val="FF0000"/>
                </a:solidFill>
                <a:latin typeface="Times New Roman" panose="02020603050405020304" pitchFamily="18" charset="0"/>
                <a:cs typeface="宋体" panose="02010600030101010101" pitchFamily="2" charset="-122"/>
              </a:rPr>
              <a:t>用户：</a:t>
            </a:r>
            <a:endParaRPr lang="en-US" altLang="zh-CN" sz="3600" b="1" kern="100" dirty="0">
              <a:solidFill>
                <a:srgbClr val="FF0000"/>
              </a:solidFill>
              <a:latin typeface="Times New Roman" panose="02020603050405020304" pitchFamily="18" charset="0"/>
              <a:cs typeface="宋体" panose="02010600030101010101" pitchFamily="2" charset="-122"/>
            </a:endParaRPr>
          </a:p>
          <a:p>
            <a:pPr indent="266700" algn="just">
              <a:spcAft>
                <a:spcPts val="0"/>
              </a:spcAft>
            </a:pPr>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本网站保证每天上午</a:t>
            </a:r>
            <a:r>
              <a:rPr lang="en-US" altLang="zh-CN" sz="3600" b="1" kern="100" dirty="0">
                <a:latin typeface="Times New Roman" panose="02020603050405020304" pitchFamily="18" charset="0"/>
              </a:rPr>
              <a:t>6</a:t>
            </a:r>
            <a:r>
              <a:rPr lang="zh-CN" altLang="zh-CN" sz="3600" b="1" kern="100" dirty="0">
                <a:latin typeface="Times New Roman" panose="02020603050405020304" pitchFamily="18" charset="0"/>
              </a:rPr>
              <a:t>点至晚上</a:t>
            </a:r>
            <a:r>
              <a:rPr lang="en-US" altLang="zh-CN" sz="3600" b="1" kern="100" dirty="0">
                <a:latin typeface="Times New Roman" panose="02020603050405020304" pitchFamily="18" charset="0"/>
              </a:rPr>
              <a:t>24</a:t>
            </a:r>
            <a:r>
              <a:rPr lang="zh-CN" altLang="zh-CN" sz="3600" b="1" kern="100" dirty="0">
                <a:latin typeface="Times New Roman" panose="02020603050405020304" pitchFamily="18" charset="0"/>
              </a:rPr>
              <a:t>点运行稳定，避免中途中断或维护</a:t>
            </a:r>
            <a:r>
              <a:rPr lang="zh-CN" altLang="en-US" sz="3600" b="1" kern="100" dirty="0">
                <a:latin typeface="Times New Roman" panose="02020603050405020304" pitchFamily="18" charset="0"/>
              </a:rPr>
              <a:t>（北京时间）</a:t>
            </a:r>
            <a:r>
              <a:rPr lang="zh-CN" altLang="zh-CN" sz="3600" b="1" kern="100" dirty="0">
                <a:latin typeface="Times New Roman" panose="02020603050405020304" pitchFamily="18" charset="0"/>
              </a:rPr>
              <a:t>。 </a:t>
            </a:r>
            <a:endParaRPr lang="en-US" altLang="zh-CN" sz="3600" b="1" kern="100" dirty="0">
              <a:latin typeface="Times New Roman" panose="02020603050405020304" pitchFamily="18" charset="0"/>
            </a:endParaRPr>
          </a:p>
          <a:p>
            <a:pPr algn="just"/>
            <a:r>
              <a:rPr lang="zh-CN" altLang="zh-CN" sz="3600" b="1" kern="100" dirty="0">
                <a:solidFill>
                  <a:srgbClr val="FF0000"/>
                </a:solidFill>
                <a:latin typeface="Times New Roman" panose="02020603050405020304" pitchFamily="18" charset="0"/>
              </a:rPr>
              <a:t>开发人员代表：</a:t>
            </a:r>
            <a:endParaRPr lang="en-US" altLang="zh-CN" sz="3600" b="1" kern="100" dirty="0">
              <a:solidFill>
                <a:srgbClr val="FF0000"/>
              </a:solidFill>
              <a:latin typeface="Times New Roman" panose="02020603050405020304" pitchFamily="18" charset="0"/>
            </a:endParaRPr>
          </a:p>
          <a:p>
            <a:pPr indent="266700" algn="just"/>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本网站系统须保证不易受到他人攻击，如：用户相关信息不被泄露，相关文档资料不能丢失，网站数据不能丢失。（对存储资料进行加密处理）</a:t>
            </a:r>
            <a:endParaRPr lang="en-US" altLang="zh-CN" sz="3600" b="1" kern="100" dirty="0">
              <a:latin typeface="Times New Roman" panose="02020603050405020304" pitchFamily="18" charset="0"/>
            </a:endParaRPr>
          </a:p>
          <a:p>
            <a:pPr indent="266700" algn="just"/>
            <a:endParaRPr lang="zh-CN" altLang="zh-CN" sz="3600" b="1" kern="100" dirty="0">
              <a:latin typeface="Times New Roman" panose="02020603050405020304" pitchFamily="18" charset="0"/>
            </a:endParaRPr>
          </a:p>
          <a:p>
            <a:pPr indent="266700" algn="just">
              <a:spcAft>
                <a:spcPts val="0"/>
              </a:spcAft>
            </a:pPr>
            <a:endParaRPr lang="zh-CN" altLang="zh-CN" sz="3600" b="1" kern="100" dirty="0">
              <a:latin typeface="Times New Roman" panose="02020603050405020304" pitchFamily="18" charset="0"/>
            </a:endParaRPr>
          </a:p>
        </p:txBody>
      </p:sp>
    </p:spTree>
    <p:extLst>
      <p:ext uri="{BB962C8B-B14F-4D97-AF65-F5344CB8AC3E}">
        <p14:creationId xmlns:p14="http://schemas.microsoft.com/office/powerpoint/2010/main" val="25496257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2762250" y="2844225"/>
            <a:ext cx="9696450" cy="1569660"/>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主要采用黑盒测试：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等价类划分法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边界值法</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5290876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graphicFrame>
        <p:nvGraphicFramePr>
          <p:cNvPr id="5" name="表格 4">
            <a:extLst>
              <a:ext uri="{FF2B5EF4-FFF2-40B4-BE49-F238E27FC236}">
                <a16:creationId xmlns:a16="http://schemas.microsoft.com/office/drawing/2014/main" id="{D9E0B182-A733-4341-8029-268EE35AE626}"/>
              </a:ext>
            </a:extLst>
          </p:cNvPr>
          <p:cNvGraphicFramePr>
            <a:graphicFrameLocks noGrp="1"/>
          </p:cNvGraphicFramePr>
          <p:nvPr>
            <p:extLst/>
          </p:nvPr>
        </p:nvGraphicFramePr>
        <p:xfrm>
          <a:off x="85726" y="1171576"/>
          <a:ext cx="12106274" cy="5686424"/>
        </p:xfrm>
        <a:graphic>
          <a:graphicData uri="http://schemas.openxmlformats.org/drawingml/2006/table">
            <a:tbl>
              <a:tblPr firstRow="1" firstCol="1" bandRow="1">
                <a:tableStyleId>{5C22544A-7EE6-4342-B048-85BDC9FD1C3A}</a:tableStyleId>
              </a:tblPr>
              <a:tblGrid>
                <a:gridCol w="1380210">
                  <a:extLst>
                    <a:ext uri="{9D8B030D-6E8A-4147-A177-3AD203B41FA5}">
                      <a16:colId xmlns:a16="http://schemas.microsoft.com/office/drawing/2014/main" val="176586328"/>
                    </a:ext>
                  </a:extLst>
                </a:gridCol>
                <a:gridCol w="4501132">
                  <a:extLst>
                    <a:ext uri="{9D8B030D-6E8A-4147-A177-3AD203B41FA5}">
                      <a16:colId xmlns:a16="http://schemas.microsoft.com/office/drawing/2014/main" val="2148102"/>
                    </a:ext>
                  </a:extLst>
                </a:gridCol>
                <a:gridCol w="2034343">
                  <a:extLst>
                    <a:ext uri="{9D8B030D-6E8A-4147-A177-3AD203B41FA5}">
                      <a16:colId xmlns:a16="http://schemas.microsoft.com/office/drawing/2014/main" val="3004840307"/>
                    </a:ext>
                  </a:extLst>
                </a:gridCol>
                <a:gridCol w="284464">
                  <a:extLst>
                    <a:ext uri="{9D8B030D-6E8A-4147-A177-3AD203B41FA5}">
                      <a16:colId xmlns:a16="http://schemas.microsoft.com/office/drawing/2014/main" val="3024781877"/>
                    </a:ext>
                  </a:extLst>
                </a:gridCol>
                <a:gridCol w="894819">
                  <a:extLst>
                    <a:ext uri="{9D8B030D-6E8A-4147-A177-3AD203B41FA5}">
                      <a16:colId xmlns:a16="http://schemas.microsoft.com/office/drawing/2014/main" val="1927344184"/>
                    </a:ext>
                  </a:extLst>
                </a:gridCol>
                <a:gridCol w="3011306">
                  <a:extLst>
                    <a:ext uri="{9D8B030D-6E8A-4147-A177-3AD203B41FA5}">
                      <a16:colId xmlns:a16="http://schemas.microsoft.com/office/drawing/2014/main" val="3914984258"/>
                    </a:ext>
                  </a:extLst>
                </a:gridCol>
              </a:tblGrid>
              <a:tr h="278602">
                <a:tc>
                  <a:txBody>
                    <a:bodyPr/>
                    <a:lstStyle/>
                    <a:p>
                      <a:pPr algn="just">
                        <a:spcAft>
                          <a:spcPts val="0"/>
                        </a:spcAft>
                      </a:pPr>
                      <a:r>
                        <a:rPr lang="zh-CN" sz="1800" kern="100" dirty="0">
                          <a:effectLst/>
                        </a:rPr>
                        <a:t>项目</a:t>
                      </a:r>
                      <a:r>
                        <a:rPr lang="en-US" sz="1800" kern="100" dirty="0">
                          <a:effectLst/>
                        </a:rPr>
                        <a:t>/</a:t>
                      </a:r>
                      <a:r>
                        <a:rPr lang="zh-CN" sz="1800" kern="100" dirty="0">
                          <a:effectLst/>
                        </a:rPr>
                        <a:t>软件</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软件工程系列课程教学辅助网站</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程序版本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351148495"/>
                  </a:ext>
                </a:extLst>
              </a:tr>
              <a:tr h="278602">
                <a:tc>
                  <a:txBody>
                    <a:bodyPr/>
                    <a:lstStyle/>
                    <a:p>
                      <a:pPr algn="just">
                        <a:spcAft>
                          <a:spcPts val="0"/>
                        </a:spcAft>
                      </a:pPr>
                      <a:r>
                        <a:rPr lang="zh-CN" sz="1800" kern="100">
                          <a:effectLst/>
                        </a:rPr>
                        <a:t>功能模块</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用户登录</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zh-CN" sz="1800" kern="100">
                          <a:effectLst/>
                        </a:rPr>
                        <a:t>吴荣欣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198787132"/>
                  </a:ext>
                </a:extLst>
              </a:tr>
              <a:tr h="278602">
                <a:tc>
                  <a:txBody>
                    <a:bodyPr/>
                    <a:lstStyle/>
                    <a:p>
                      <a:pPr algn="just">
                        <a:spcAft>
                          <a:spcPts val="0"/>
                        </a:spcAft>
                      </a:pPr>
                      <a:r>
                        <a:rPr lang="zh-CN" sz="1800" kern="100">
                          <a:effectLst/>
                        </a:rPr>
                        <a:t>用例编号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en-US" sz="1800" kern="100">
                          <a:effectLst/>
                        </a:rPr>
                        <a:t>CS-SRS-PUBLIC-01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2018-12-22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709783417"/>
                  </a:ext>
                </a:extLst>
              </a:tr>
              <a:tr h="278602">
                <a:tc>
                  <a:txBody>
                    <a:bodyPr/>
                    <a:lstStyle/>
                    <a:p>
                      <a:pPr algn="just">
                        <a:spcAft>
                          <a:spcPts val="0"/>
                        </a:spcAft>
                      </a:pPr>
                      <a:r>
                        <a:rPr lang="zh-CN" sz="1800" kern="100">
                          <a:effectLst/>
                        </a:rPr>
                        <a:t>相关用例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en-US" sz="1800" kern="100">
                          <a:effectLst/>
                        </a:rPr>
                        <a:t>UC-PUBLIC-01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56810901"/>
                  </a:ext>
                </a:extLst>
              </a:tr>
              <a:tr h="278602">
                <a:tc>
                  <a:txBody>
                    <a:bodyPr/>
                    <a:lstStyle/>
                    <a:p>
                      <a:pPr algn="just">
                        <a:spcAft>
                          <a:spcPts val="0"/>
                        </a:spcAft>
                      </a:pPr>
                      <a:r>
                        <a:rPr lang="zh-CN" sz="1800" kern="100">
                          <a:effectLst/>
                        </a:rPr>
                        <a:t>功能特性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用户使用该网站必须要先通过登录验证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713079"/>
                  </a:ext>
                </a:extLst>
              </a:tr>
              <a:tr h="278602">
                <a:tc>
                  <a:txBody>
                    <a:bodyPr/>
                    <a:lstStyle/>
                    <a:p>
                      <a:pPr algn="just">
                        <a:spcAft>
                          <a:spcPts val="0"/>
                        </a:spcAft>
                      </a:pPr>
                      <a:r>
                        <a:rPr lang="zh-CN" sz="1800" kern="100">
                          <a:effectLst/>
                        </a:rPr>
                        <a:t>测试目的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验证相关提示信息是否正确，避免用户非法登录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2643802"/>
                  </a:ext>
                </a:extLst>
              </a:tr>
              <a:tr h="278602">
                <a:tc>
                  <a:txBody>
                    <a:bodyPr/>
                    <a:lstStyle/>
                    <a:p>
                      <a:pPr algn="just">
                        <a:spcAft>
                          <a:spcPts val="0"/>
                        </a:spcAft>
                      </a:pPr>
                      <a:r>
                        <a:rPr lang="zh-CN" sz="1800" kern="100">
                          <a:effectLst/>
                        </a:rPr>
                        <a:t>测试数据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用户名</a:t>
                      </a:r>
                      <a:r>
                        <a:rPr lang="en-US" sz="1800" kern="100">
                          <a:effectLst/>
                        </a:rPr>
                        <a:t>=</a:t>
                      </a:r>
                      <a:r>
                        <a:rPr lang="zh-CN" sz="1800" kern="100">
                          <a:effectLst/>
                        </a:rPr>
                        <a:t>“</a:t>
                      </a:r>
                      <a:r>
                        <a:rPr lang="en-US" sz="1800" kern="100">
                          <a:effectLst/>
                        </a:rPr>
                        <a:t>xxxxxx</a:t>
                      </a:r>
                      <a:r>
                        <a:rPr lang="zh-CN" sz="1800" kern="100">
                          <a:effectLst/>
                        </a:rPr>
                        <a:t>”，密码</a:t>
                      </a:r>
                      <a:r>
                        <a:rPr lang="en-US" sz="1800" kern="100">
                          <a:effectLst/>
                        </a:rPr>
                        <a:t>=</a:t>
                      </a:r>
                      <a:r>
                        <a:rPr lang="zh-CN" sz="1800" kern="100">
                          <a:effectLst/>
                        </a:rPr>
                        <a:t>“</a:t>
                      </a:r>
                      <a:r>
                        <a:rPr lang="en-US" sz="1800" kern="100">
                          <a:effectLst/>
                        </a:rPr>
                        <a:t>kkkkkk</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5689917"/>
                  </a:ext>
                </a:extLst>
              </a:tr>
              <a:tr h="278602">
                <a:tc>
                  <a:txBody>
                    <a:bodyPr/>
                    <a:lstStyle/>
                    <a:p>
                      <a:pPr algn="just">
                        <a:spcAft>
                          <a:spcPts val="0"/>
                        </a:spcAft>
                      </a:pPr>
                      <a:r>
                        <a:rPr lang="zh-CN" sz="1800" kern="100">
                          <a:effectLst/>
                        </a:rPr>
                        <a:t>预置条件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用户账号已经通过实名注册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7616099"/>
                  </a:ext>
                </a:extLst>
              </a:tr>
              <a:tr h="278602">
                <a:tc>
                  <a:txBody>
                    <a:bodyPr/>
                    <a:lstStyle/>
                    <a:p>
                      <a:pPr algn="just">
                        <a:spcAft>
                          <a:spcPts val="0"/>
                        </a:spcAft>
                      </a:pPr>
                      <a:r>
                        <a:rPr lang="zh-CN" sz="1800" kern="100">
                          <a:effectLst/>
                        </a:rPr>
                        <a:t>操作步骤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操作描述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期望结果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4060823632"/>
                  </a:ext>
                </a:extLst>
              </a:tr>
              <a:tr h="554552">
                <a:tc>
                  <a:txBody>
                    <a:bodyPr/>
                    <a:lstStyle/>
                    <a:p>
                      <a:pPr algn="just">
                        <a:spcAft>
                          <a:spcPts val="0"/>
                        </a:spcAft>
                      </a:pP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dirty="0">
                          <a:effectLst/>
                        </a:rPr>
                        <a:t>输入用户名</a:t>
                      </a:r>
                    </a:p>
                    <a:p>
                      <a:pPr algn="just">
                        <a:spcAft>
                          <a:spcPts val="0"/>
                        </a:spcAft>
                      </a:pPr>
                      <a:r>
                        <a:rPr lang="en-US" sz="1800" kern="100" dirty="0">
                          <a:effectLst/>
                        </a:rPr>
                        <a:t>=</a:t>
                      </a:r>
                      <a:r>
                        <a:rPr lang="en-US" sz="1800" kern="100" dirty="0" err="1">
                          <a:effectLst/>
                        </a:rPr>
                        <a:t>xxxxxx</a:t>
                      </a:r>
                      <a:r>
                        <a:rPr lang="zh-CN" sz="1800" kern="100" dirty="0">
                          <a:effectLst/>
                        </a:rPr>
                        <a:t>，密码为空，点击</a:t>
                      </a:r>
                      <a:r>
                        <a:rPr lang="en-US" sz="1800" kern="100" dirty="0">
                          <a:effectLst/>
                        </a:rPr>
                        <a:t>“</a:t>
                      </a:r>
                      <a:r>
                        <a:rPr lang="zh-CN" sz="1800" kern="100" dirty="0">
                          <a:effectLst/>
                        </a:rPr>
                        <a:t>登录</a:t>
                      </a:r>
                      <a:r>
                        <a:rPr lang="en-US" sz="1800" kern="100" dirty="0">
                          <a:effectLst/>
                        </a:rPr>
                        <a:t>”</a:t>
                      </a:r>
                      <a:r>
                        <a:rPr lang="zh-CN" sz="1800" kern="100" dirty="0">
                          <a:effectLst/>
                        </a:rPr>
                        <a:t>按钮。</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 </a:t>
                      </a:r>
                      <a:endParaRPr lang="zh-CN" sz="1800" kern="100">
                        <a:effectLst/>
                      </a:endParaRPr>
                    </a:p>
                    <a:p>
                      <a:pPr algn="just">
                        <a:spcAft>
                          <a:spcPts val="0"/>
                        </a:spcAft>
                      </a:pPr>
                      <a:r>
                        <a:rPr lang="zh-CN" sz="1800" kern="100">
                          <a:effectLst/>
                        </a:rPr>
                        <a:t>密码为空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显示警告信息“密码不能为空！”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526197899"/>
                  </a:ext>
                </a:extLst>
              </a:tr>
              <a:tr h="554552">
                <a:tc>
                  <a:txBody>
                    <a:bodyPr/>
                    <a:lstStyle/>
                    <a:p>
                      <a:pPr algn="just">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 xxxxxx ,</a:t>
                      </a:r>
                      <a:r>
                        <a:rPr lang="zh-CN" sz="1800" kern="100">
                          <a:effectLst/>
                        </a:rPr>
                        <a:t>输入错误密码，按“登录”按钮。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a:t>
                      </a:r>
                      <a:r>
                        <a:rPr lang="zh-CN" sz="1800" kern="100">
                          <a:effectLst/>
                        </a:rPr>
                        <a:t>，错误密码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885529804"/>
                  </a:ext>
                </a:extLst>
              </a:tr>
              <a:tr h="619700">
                <a:tc>
                  <a:txBody>
                    <a:bodyPr/>
                    <a:lstStyle/>
                    <a:p>
                      <a:pPr algn="just">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输入用户名为空</a:t>
                      </a:r>
                      <a:r>
                        <a:rPr lang="en-US" sz="1800" kern="100">
                          <a:effectLst/>
                        </a:rPr>
                        <a:t>,</a:t>
                      </a:r>
                      <a:r>
                        <a:rPr lang="zh-CN" sz="1800" kern="100">
                          <a:effectLst/>
                        </a:rPr>
                        <a:t>输入密码</a:t>
                      </a:r>
                      <a:r>
                        <a:rPr lang="en-US" sz="1800" kern="100">
                          <a:effectLst/>
                        </a:rPr>
                        <a:t>= 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用户名为空，密码为</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002383317"/>
                  </a:ext>
                </a:extLst>
              </a:tr>
              <a:tr h="619700">
                <a:tc>
                  <a:txBody>
                    <a:bodyPr/>
                    <a:lstStyle/>
                    <a:p>
                      <a:pPr algn="just">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r>
                        <a:rPr lang="en-US" sz="1800" kern="100">
                          <a:effectLst/>
                        </a:rPr>
                        <a:t>=xxx</a:t>
                      </a:r>
                      <a:r>
                        <a:rPr lang="zh-CN" sz="1800" kern="100">
                          <a:effectLst/>
                        </a:rPr>
                        <a:t>，输入密码</a:t>
                      </a:r>
                      <a:r>
                        <a:rPr lang="en-US" sz="1800" kern="100">
                          <a:effectLst/>
                        </a:rPr>
                        <a:t>=kkkkkk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=xxx</a:t>
                      </a:r>
                      <a:r>
                        <a:rPr lang="zh-CN" sz="1800" kern="100">
                          <a:effectLst/>
                        </a:rPr>
                        <a:t>，密码</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2460661270"/>
                  </a:ext>
                </a:extLst>
              </a:tr>
              <a:tr h="830502">
                <a:tc>
                  <a:txBody>
                    <a:bodyPr/>
                    <a:lstStyle/>
                    <a:p>
                      <a:pPr algn="just">
                        <a:spcAft>
                          <a:spcPts val="0"/>
                        </a:spcAft>
                      </a:pP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=xxxxxx</a:t>
                      </a:r>
                      <a:r>
                        <a:rPr lang="zh-CN" sz="1800" kern="100">
                          <a:effectLst/>
                        </a:rPr>
                        <a:t>，输入密码</a:t>
                      </a:r>
                      <a:r>
                        <a:rPr lang="en-US" sz="1800" kern="100">
                          <a:effectLst/>
                        </a:rPr>
                        <a:t>= kkkkkk </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用户名</a:t>
                      </a:r>
                      <a:r>
                        <a:rPr lang="en-US" sz="1800" kern="100" dirty="0">
                          <a:effectLst/>
                        </a:rPr>
                        <a:t>=</a:t>
                      </a:r>
                      <a:r>
                        <a:rPr lang="en-US" sz="1800" kern="100" dirty="0" err="1">
                          <a:effectLst/>
                        </a:rPr>
                        <a:t>xxxxxx</a:t>
                      </a:r>
                      <a:r>
                        <a:rPr lang="zh-CN" sz="1800" kern="100" dirty="0">
                          <a:effectLst/>
                        </a:rPr>
                        <a:t>，密码</a:t>
                      </a:r>
                      <a:r>
                        <a:rPr lang="en-US" sz="1800" kern="100" dirty="0">
                          <a:effectLst/>
                        </a:rPr>
                        <a:t>= </a:t>
                      </a:r>
                      <a:r>
                        <a:rPr lang="en-US" sz="1800" kern="100" dirty="0" err="1">
                          <a:effectLst/>
                        </a:rPr>
                        <a:t>kkkkkk</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dirty="0">
                          <a:effectLst/>
                        </a:rPr>
                        <a:t>登陆成功，跳转至用户主界面</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108170689"/>
                  </a:ext>
                </a:extLst>
              </a:tr>
            </a:tbl>
          </a:graphicData>
        </a:graphic>
      </p:graphicFrame>
    </p:spTree>
    <p:extLst>
      <p:ext uri="{BB962C8B-B14F-4D97-AF65-F5344CB8AC3E}">
        <p14:creationId xmlns:p14="http://schemas.microsoft.com/office/powerpoint/2010/main" val="3409109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会议记录</a:t>
            </a:r>
          </a:p>
        </p:txBody>
      </p:sp>
      <p:pic>
        <p:nvPicPr>
          <p:cNvPr id="5" name="图片 4">
            <a:extLst>
              <a:ext uri="{FF2B5EF4-FFF2-40B4-BE49-F238E27FC236}">
                <a16:creationId xmlns:a16="http://schemas.microsoft.com/office/drawing/2014/main" id="{56359BF8-C28F-42E5-9E0F-E8974769E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3586" y="139278"/>
            <a:ext cx="7717370" cy="6579443"/>
          </a:xfrm>
          <a:prstGeom prst="rect">
            <a:avLst/>
          </a:prstGeom>
        </p:spPr>
      </p:pic>
    </p:spTree>
    <p:extLst>
      <p:ext uri="{BB962C8B-B14F-4D97-AF65-F5344CB8AC3E}">
        <p14:creationId xmlns:p14="http://schemas.microsoft.com/office/powerpoint/2010/main" val="17757703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629059"/>
            <a:ext cx="381127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点击进入答疑：答疑界面</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点击可查看参与答疑人员</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点击退出答疑</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选择附件发送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编辑消息发送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10241" name="图片 17">
            <a:extLst>
              <a:ext uri="{FF2B5EF4-FFF2-40B4-BE49-F238E27FC236}">
                <a16:creationId xmlns:a16="http://schemas.microsoft.com/office/drawing/2014/main" id="{E21EDE84-E64B-4533-BB27-129C1ADE6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3187" y="1199920"/>
            <a:ext cx="7458447" cy="53755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038294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E0FC4E82-829F-48D9-8593-F792FA6CB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843" y="0"/>
            <a:ext cx="3857625" cy="6858000"/>
          </a:xfrm>
          <a:prstGeom prst="rect">
            <a:avLst/>
          </a:prstGeom>
        </p:spPr>
      </p:pic>
      <p:sp>
        <p:nvSpPr>
          <p:cNvPr id="7" name="矩形 6">
            <a:extLst>
              <a:ext uri="{FF2B5EF4-FFF2-40B4-BE49-F238E27FC236}">
                <a16:creationId xmlns:a16="http://schemas.microsoft.com/office/drawing/2014/main" id="{6A8ED7DA-60D8-4ED0-9642-3B6A1184776D}"/>
              </a:ext>
            </a:extLst>
          </p:cNvPr>
          <p:cNvSpPr/>
          <p:nvPr/>
        </p:nvSpPr>
        <p:spPr>
          <a:xfrm>
            <a:off x="256160" y="1707843"/>
            <a:ext cx="6426741" cy="3970318"/>
          </a:xfrm>
          <a:prstGeom prst="rect">
            <a:avLst/>
          </a:prstGeom>
        </p:spPr>
        <p:txBody>
          <a:bodyPr wrap="square">
            <a:spAutoFit/>
          </a:bodyPr>
          <a:lstStyle/>
          <a:p>
            <a:pPr lvl="0" eaLnBrk="0" fontAlgn="base" hangingPunct="0">
              <a:spcBef>
                <a:spcPct val="0"/>
              </a:spcBef>
              <a:spcAft>
                <a:spcPct val="0"/>
              </a:spcAft>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我的课程界面</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某一课程即可进入该课程</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删除按钮，可以删除课程</a:t>
            </a:r>
            <a:endParaRPr lang="zh-CN" altLang="zh-CN" sz="3600" b="1" dirty="0"/>
          </a:p>
          <a:p>
            <a:pPr lvl="0" eaLnBrk="0" fontAlgn="base" hangingPunct="0">
              <a:spcBef>
                <a:spcPct val="0"/>
              </a:spcBef>
              <a:spcAft>
                <a:spcPct val="0"/>
              </a:spcAft>
              <a:buFontTx/>
              <a:buChar char="•"/>
            </a:pP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点击加号按钮，可以开设新课程</a:t>
            </a:r>
          </a:p>
          <a:p>
            <a:pPr lvl="0" eaLnBrk="0" fontAlgn="base" hangingPunct="0">
              <a:spcBef>
                <a:spcPct val="0"/>
              </a:spcBef>
              <a:spcAft>
                <a:spcPct val="0"/>
              </a:spcAft>
            </a:pPr>
            <a:endParaRPr lang="zh-CN" altLang="zh-CN" sz="3600" b="1" dirty="0"/>
          </a:p>
        </p:txBody>
      </p:sp>
    </p:spTree>
    <p:extLst>
      <p:ext uri="{BB962C8B-B14F-4D97-AF65-F5344CB8AC3E}">
        <p14:creationId xmlns:p14="http://schemas.microsoft.com/office/powerpoint/2010/main" val="4002338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1">
            <a:extLst>
              <a:ext uri="{FF2B5EF4-FFF2-40B4-BE49-F238E27FC236}">
                <a16:creationId xmlns:a16="http://schemas.microsoft.com/office/drawing/2014/main" id="{529DEF71-87B8-4B13-AD44-4E4A0F65164A}"/>
              </a:ext>
            </a:extLst>
          </p:cNvPr>
          <p:cNvSpPr>
            <a:spLocks noChangeArrowheads="1"/>
          </p:cNvSpPr>
          <p:nvPr/>
        </p:nvSpPr>
        <p:spPr bwMode="auto">
          <a:xfrm>
            <a:off x="680219" y="1660609"/>
            <a:ext cx="1083156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600" b="1" i="0" u="none" strike="noStrike" cap="none" normalizeH="0" baseline="0" dirty="0">
                <a:ln>
                  <a:noFill/>
                </a:ln>
                <a:solidFill>
                  <a:schemeClr val="tx1"/>
                </a:solidFill>
                <a:effectLst/>
                <a:latin typeface="+mn-ea"/>
                <a:cs typeface="宋体" panose="02010600030101010101" pitchFamily="2" charset="-122"/>
              </a:rPr>
              <a:t>运行网络环境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正常网络连通状态</a:t>
            </a:r>
            <a:r>
              <a:rPr kumimoji="0" lang="en-US" altLang="zh-CN" sz="3600"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以能正常访问百度 网速大于等于</a:t>
            </a:r>
            <a:r>
              <a:rPr kumimoji="0" lang="en-US" altLang="zh-CN" sz="3600" i="0" u="none" strike="noStrike" cap="none" normalizeH="0" baseline="0" dirty="0">
                <a:ln>
                  <a:noFill/>
                </a:ln>
                <a:solidFill>
                  <a:schemeClr val="tx1"/>
                </a:solidFill>
                <a:effectLst/>
                <a:latin typeface="+mn-ea"/>
                <a:cs typeface="宋体" panose="02010600030101010101" pitchFamily="2" charset="-122"/>
              </a:rPr>
              <a:t>200kb/s</a:t>
            </a:r>
            <a:r>
              <a:rPr kumimoji="0" lang="zh-CN" altLang="en-US" sz="3600" i="0" u="none" strike="noStrike" cap="none" normalizeH="0" baseline="0" dirty="0">
                <a:ln>
                  <a:noFill/>
                </a:ln>
                <a:solidFill>
                  <a:schemeClr val="tx1"/>
                </a:solidFill>
                <a:effectLst/>
                <a:latin typeface="+mn-ea"/>
                <a:cs typeface="宋体" panose="02010600030101010101" pitchFamily="2" charset="-122"/>
              </a:rPr>
              <a:t>为标准运行网络环境  </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运行硬件环境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按分为电脑运行环境和手机运行环境</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运行软件环境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电脑端方式访问应已安装好相应浏览器</a:t>
            </a:r>
            <a:r>
              <a:rPr lang="zh-CN" altLang="en-US" sz="3600" dirty="0">
                <a:latin typeface="+mn-ea"/>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移动端访问方式应安装 “软件工程系列课程教学辅助网站</a:t>
            </a:r>
            <a:r>
              <a:rPr kumimoji="0" lang="en-US" altLang="zh-CN" sz="3600" i="0" u="none" strike="noStrike" cap="none" normalizeH="0" baseline="0" dirty="0">
                <a:ln>
                  <a:noFill/>
                </a:ln>
                <a:solidFill>
                  <a:schemeClr val="tx1"/>
                </a:solidFill>
                <a:effectLst/>
                <a:latin typeface="+mn-ea"/>
                <a:cs typeface="宋体" panose="02010600030101010101" pitchFamily="2" charset="-122"/>
              </a:rPr>
              <a:t>.APP”</a:t>
            </a:r>
            <a:endParaRPr kumimoji="0" lang="en-US" altLang="zh-CN"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rgbClr val="FF0000"/>
                </a:solidFill>
                <a:effectLst/>
                <a:latin typeface="+mn-ea"/>
                <a:cs typeface="宋体" panose="02010600030101010101" pitchFamily="2" charset="-122"/>
              </a:rPr>
              <a:t>对于非以上运行环境用户</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可先行尝试</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如未能正常使用</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暂不提供服务支持</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请自行更换平台</a:t>
            </a:r>
            <a:endParaRPr kumimoji="0" lang="zh-CN" altLang="en-US" sz="3600" b="1" i="0" u="none" strike="noStrike" cap="none" normalizeH="0" baseline="0" dirty="0">
              <a:ln>
                <a:noFill/>
              </a:ln>
              <a:solidFill>
                <a:srgbClr val="FF0000"/>
              </a:solidFill>
              <a:effectLst/>
              <a:latin typeface="+mn-ea"/>
            </a:endParaRPr>
          </a:p>
        </p:txBody>
      </p:sp>
    </p:spTree>
    <p:extLst>
      <p:ext uri="{BB962C8B-B14F-4D97-AF65-F5344CB8AC3E}">
        <p14:creationId xmlns:p14="http://schemas.microsoft.com/office/powerpoint/2010/main" val="29095254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a:extLst>
              <a:ext uri="{FF2B5EF4-FFF2-40B4-BE49-F238E27FC236}">
                <a16:creationId xmlns:a16="http://schemas.microsoft.com/office/drawing/2014/main" id="{7B82EB3D-8439-4C2F-A29B-87FC09A4B5FD}"/>
              </a:ext>
            </a:extLst>
          </p:cNvPr>
          <p:cNvGraphicFramePr>
            <a:graphicFrameLocks noGrp="1"/>
          </p:cNvGraphicFramePr>
          <p:nvPr>
            <p:extLst/>
          </p:nvPr>
        </p:nvGraphicFramePr>
        <p:xfrm>
          <a:off x="531845" y="1073074"/>
          <a:ext cx="11019452" cy="5567661"/>
        </p:xfrm>
        <a:graphic>
          <a:graphicData uri="http://schemas.openxmlformats.org/drawingml/2006/table">
            <a:tbl>
              <a:tblPr firstRow="1" firstCol="1" bandRow="1">
                <a:tableStyleId>{5C22544A-7EE6-4342-B048-85BDC9FD1C3A}</a:tableStyleId>
              </a:tblPr>
              <a:tblGrid>
                <a:gridCol w="2685823">
                  <a:extLst>
                    <a:ext uri="{9D8B030D-6E8A-4147-A177-3AD203B41FA5}">
                      <a16:colId xmlns:a16="http://schemas.microsoft.com/office/drawing/2014/main" val="395631147"/>
                    </a:ext>
                  </a:extLst>
                </a:gridCol>
                <a:gridCol w="2529989">
                  <a:extLst>
                    <a:ext uri="{9D8B030D-6E8A-4147-A177-3AD203B41FA5}">
                      <a16:colId xmlns:a16="http://schemas.microsoft.com/office/drawing/2014/main" val="3133950957"/>
                    </a:ext>
                  </a:extLst>
                </a:gridCol>
                <a:gridCol w="2979737">
                  <a:extLst>
                    <a:ext uri="{9D8B030D-6E8A-4147-A177-3AD203B41FA5}">
                      <a16:colId xmlns:a16="http://schemas.microsoft.com/office/drawing/2014/main" val="4154596923"/>
                    </a:ext>
                  </a:extLst>
                </a:gridCol>
                <a:gridCol w="2823903">
                  <a:extLst>
                    <a:ext uri="{9D8B030D-6E8A-4147-A177-3AD203B41FA5}">
                      <a16:colId xmlns:a16="http://schemas.microsoft.com/office/drawing/2014/main" val="3280572164"/>
                    </a:ext>
                  </a:extLst>
                </a:gridCol>
              </a:tblGrid>
              <a:tr h="1002447">
                <a:tc>
                  <a:txBody>
                    <a:bodyPr/>
                    <a:lstStyle/>
                    <a:p>
                      <a:pPr algn="just">
                        <a:spcAft>
                          <a:spcPts val="0"/>
                        </a:spcAft>
                      </a:pPr>
                      <a:r>
                        <a:rPr lang="zh-CN" sz="2400" b="1" kern="100">
                          <a:effectLst/>
                        </a:rPr>
                        <a:t>运行网络环境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运行硬件平台</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主流运行平台系统版本及服务支持</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运行软件环境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892793912"/>
                  </a:ext>
                </a:extLst>
              </a:tr>
              <a:tr h="334149">
                <a:tc rowSpan="7">
                  <a:txBody>
                    <a:bodyPr/>
                    <a:lstStyle/>
                    <a:p>
                      <a:pPr algn="just">
                        <a:spcAft>
                          <a:spcPts val="0"/>
                        </a:spcAft>
                      </a:pPr>
                      <a:r>
                        <a:rPr lang="zh-CN" sz="2400" b="1" kern="100">
                          <a:effectLst/>
                        </a:rPr>
                        <a:t>正常网络连通状态</a:t>
                      </a:r>
                      <a:r>
                        <a:rPr lang="en-US" sz="2400" b="1" kern="100">
                          <a:effectLst/>
                        </a:rPr>
                        <a:t>,</a:t>
                      </a:r>
                      <a:endParaRPr lang="zh-CN" sz="2400" b="1" kern="100">
                        <a:effectLst/>
                      </a:endParaRPr>
                    </a:p>
                    <a:p>
                      <a:pPr algn="just">
                        <a:spcAft>
                          <a:spcPts val="0"/>
                        </a:spcAft>
                      </a:pPr>
                      <a:r>
                        <a:rPr lang="zh-CN" sz="2400" b="1" kern="100">
                          <a:effectLst/>
                        </a:rPr>
                        <a:t>以能正常访问百度</a:t>
                      </a:r>
                    </a:p>
                    <a:p>
                      <a:pPr algn="just">
                        <a:spcAft>
                          <a:spcPts val="0"/>
                        </a:spcAft>
                      </a:pPr>
                      <a:r>
                        <a:rPr lang="zh-CN" sz="2400" b="1" kern="100">
                          <a:effectLst/>
                        </a:rPr>
                        <a:t>网速大于等于</a:t>
                      </a:r>
                      <a:r>
                        <a:rPr lang="en-US" sz="2400" b="1" kern="100">
                          <a:effectLst/>
                        </a:rPr>
                        <a:t>200kb/s</a:t>
                      </a:r>
                      <a:endParaRPr lang="zh-CN" sz="2400" b="1" kern="100">
                        <a:effectLst/>
                      </a:endParaRPr>
                    </a:p>
                    <a:p>
                      <a:pPr algn="just">
                        <a:spcAft>
                          <a:spcPts val="0"/>
                        </a:spcAft>
                      </a:pPr>
                      <a:r>
                        <a:rPr lang="zh-CN" sz="2400" b="1" kern="100">
                          <a:effectLst/>
                        </a:rPr>
                        <a:t>为标准运行网络环境</a:t>
                      </a:r>
                      <a:r>
                        <a:rPr lang="en-US" sz="2400" b="1" kern="100">
                          <a:effectLst/>
                        </a:rPr>
                        <a:t>  </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rowSpan="5">
                  <a:txBody>
                    <a:bodyPr/>
                    <a:lstStyle/>
                    <a:p>
                      <a:pPr algn="just">
                        <a:spcAft>
                          <a:spcPts val="0"/>
                        </a:spcAft>
                      </a:pPr>
                      <a:r>
                        <a:rPr lang="zh-CN" sz="2400" b="1" kern="100" dirty="0">
                          <a:effectLst/>
                        </a:rPr>
                        <a:t>电脑</a:t>
                      </a:r>
                      <a:r>
                        <a:rPr lang="en-US" sz="2400" b="1" kern="100" dirty="0">
                          <a:effectLst/>
                        </a:rPr>
                        <a:t>-WEB</a:t>
                      </a:r>
                      <a:r>
                        <a:rPr lang="zh-CN" sz="2400" b="1" kern="100" dirty="0">
                          <a:effectLst/>
                        </a:rPr>
                        <a:t>方式</a:t>
                      </a:r>
                      <a:endParaRPr lang="zh-CN" sz="2400" b="1" kern="100" dirty="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Mac OS 10.13</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Chrome 63</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63469878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WIN 7 8 10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Firefox 50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1201454793"/>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Ubuntu 16.04</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Edge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042284415"/>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dirty="0">
                          <a:effectLst/>
                        </a:rPr>
                        <a:t>Debian 9</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360</a:t>
                      </a:r>
                      <a:r>
                        <a:rPr lang="zh-CN" sz="2400" b="1" kern="100">
                          <a:effectLst/>
                        </a:rPr>
                        <a:t>安全浏览器</a:t>
                      </a:r>
                      <a:r>
                        <a:rPr lang="en-US" sz="2400" b="1" kern="100">
                          <a:effectLst/>
                        </a:rPr>
                        <a:t> 2018</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69175814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dirty="0">
                          <a:effectLst/>
                        </a:rPr>
                        <a:t>CentOS 7</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dirty="0" err="1">
                          <a:effectLst/>
                        </a:rPr>
                        <a:t>qq</a:t>
                      </a:r>
                      <a:r>
                        <a:rPr lang="zh-CN" sz="2400" b="1" kern="100" dirty="0">
                          <a:effectLst/>
                        </a:rPr>
                        <a:t>浏览器</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4221235593"/>
                  </a:ext>
                </a:extLst>
              </a:tr>
              <a:tr h="1002447">
                <a:tc vMerge="1">
                  <a:txBody>
                    <a:bodyPr/>
                    <a:lstStyle/>
                    <a:p>
                      <a:endParaRPr lang="zh-CN" altLang="en-US"/>
                    </a:p>
                  </a:txBody>
                  <a:tcPr/>
                </a:tc>
                <a:tc rowSpan="2">
                  <a:txBody>
                    <a:bodyPr/>
                    <a:lstStyle/>
                    <a:p>
                      <a:pPr algn="just">
                        <a:spcAft>
                          <a:spcPts val="0"/>
                        </a:spcAft>
                      </a:pPr>
                      <a:r>
                        <a:rPr lang="zh-CN" sz="2400" b="1" kern="100">
                          <a:effectLst/>
                        </a:rPr>
                        <a:t>移动端</a:t>
                      </a:r>
                      <a:r>
                        <a:rPr lang="en-US" sz="2400" b="1" kern="100">
                          <a:effectLst/>
                        </a:rPr>
                        <a:t>-APP</a:t>
                      </a:r>
                      <a:r>
                        <a:rPr lang="zh-CN" sz="2400" b="1" kern="100">
                          <a:effectLst/>
                        </a:rPr>
                        <a:t>方式</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Android 7.0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软件工程系列课程教学辅助</a:t>
                      </a:r>
                      <a:r>
                        <a:rPr lang="en-US" sz="2400" b="1" kern="100">
                          <a:effectLst/>
                        </a:rPr>
                        <a:t>.APP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896240900"/>
                  </a:ext>
                </a:extLst>
              </a:tr>
              <a:tr h="1002447">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IOS 9</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软件工程系列课程教学辅助</a:t>
                      </a:r>
                      <a:r>
                        <a:rPr lang="en-US" sz="2400" b="1" kern="100" dirty="0">
                          <a:effectLst/>
                        </a:rPr>
                        <a:t>.APP 1.0</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79224006"/>
                  </a:ext>
                </a:extLst>
              </a:tr>
            </a:tbl>
          </a:graphicData>
        </a:graphic>
      </p:graphicFrame>
    </p:spTree>
    <p:extLst>
      <p:ext uri="{BB962C8B-B14F-4D97-AF65-F5344CB8AC3E}">
        <p14:creationId xmlns:p14="http://schemas.microsoft.com/office/powerpoint/2010/main" val="37001552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a:extLst>
              <a:ext uri="{FF2B5EF4-FFF2-40B4-BE49-F238E27FC236}">
                <a16:creationId xmlns:a16="http://schemas.microsoft.com/office/drawing/2014/main" id="{247E7C3B-B978-4F43-B55E-2BC47B0766A0}"/>
              </a:ext>
            </a:extLst>
          </p:cNvPr>
          <p:cNvSpPr/>
          <p:nvPr/>
        </p:nvSpPr>
        <p:spPr>
          <a:xfrm>
            <a:off x="1018591" y="1529151"/>
            <a:ext cx="10154817" cy="4893647"/>
          </a:xfrm>
          <a:prstGeom prst="rect">
            <a:avLst/>
          </a:prstGeom>
        </p:spPr>
        <p:txBody>
          <a:bodyPr wrap="square">
            <a:spAutoFit/>
          </a:bodyPr>
          <a:lstStyle/>
          <a:p>
            <a:r>
              <a:rPr lang="zh-CN" altLang="en-US" sz="3200" b="1" dirty="0"/>
              <a:t>服务器数量: </a:t>
            </a:r>
            <a:r>
              <a:rPr lang="en-US" altLang="zh-CN" sz="3200" b="1" dirty="0"/>
              <a:t>1</a:t>
            </a:r>
            <a:r>
              <a:rPr lang="zh-CN" altLang="en-US" sz="3200" b="1" dirty="0"/>
              <a:t>台 </a:t>
            </a:r>
            <a:endParaRPr lang="en-US" altLang="zh-CN" sz="3200" b="1" dirty="0"/>
          </a:p>
          <a:p>
            <a:r>
              <a:rPr lang="zh-CN" altLang="en-US" sz="3200" b="1" dirty="0"/>
              <a:t>位置:浙江大学城市学院理科4号楼机房 </a:t>
            </a:r>
            <a:endParaRPr lang="en-US" altLang="zh-CN" sz="3200" b="1" dirty="0"/>
          </a:p>
          <a:p>
            <a:r>
              <a:rPr lang="zh-CN" altLang="en-US" sz="3200" b="1" dirty="0"/>
              <a:t>网络环境:校园网环境 （内网外网  </a:t>
            </a:r>
            <a:r>
              <a:rPr lang="en-US" altLang="zh-CN" sz="3200" b="1" dirty="0"/>
              <a:t>web app</a:t>
            </a:r>
            <a:r>
              <a:rPr lang="zh-CN" altLang="en-US" sz="3200" b="1" dirty="0"/>
              <a:t>）</a:t>
            </a:r>
            <a:endParaRPr lang="en-US" altLang="zh-CN" sz="3200" b="1" dirty="0"/>
          </a:p>
          <a:p>
            <a:r>
              <a:rPr lang="zh-CN" altLang="en-US" sz="3200" b="1" dirty="0"/>
              <a:t>带宽:1Gbps  </a:t>
            </a:r>
            <a:r>
              <a:rPr lang="zh-CN" altLang="en-US" sz="2400" dirty="0"/>
              <a:t>学校提供 </a:t>
            </a:r>
            <a:r>
              <a:rPr lang="en-US" altLang="zh-CN" sz="2400" dirty="0"/>
              <a:t>0 </a:t>
            </a:r>
            <a:r>
              <a:rPr lang="en-US" altLang="zh-CN" sz="2400" dirty="0" err="1"/>
              <a:t>rmb</a:t>
            </a:r>
            <a:endParaRPr lang="en-US" altLang="zh-CN" sz="3200" dirty="0"/>
          </a:p>
          <a:p>
            <a:r>
              <a:rPr lang="zh-CN" altLang="en-US" sz="3200" b="1" dirty="0"/>
              <a:t> 硬件信息: </a:t>
            </a:r>
            <a:endParaRPr lang="en-US" altLang="zh-CN" sz="3200" b="1" dirty="0"/>
          </a:p>
          <a:p>
            <a:r>
              <a:rPr lang="zh-CN" altLang="en-US" sz="3200" b="1" dirty="0"/>
              <a:t>OS: Ubuntu 16.04 LTS 64位 </a:t>
            </a:r>
            <a:r>
              <a:rPr lang="en-US" altLang="zh-CN" sz="2400" dirty="0"/>
              <a:t>0 </a:t>
            </a:r>
            <a:r>
              <a:rPr lang="en-US" altLang="zh-CN" sz="2400" dirty="0" err="1"/>
              <a:t>rmb</a:t>
            </a:r>
            <a:endParaRPr lang="en-US" altLang="zh-CN" sz="2400" dirty="0"/>
          </a:p>
          <a:p>
            <a:r>
              <a:rPr lang="zh-CN" altLang="en-US" sz="3200" b="1" dirty="0"/>
              <a:t>CPU:Intel xeon E5 2667V2  8核16线程 3.3GHZ </a:t>
            </a:r>
            <a:r>
              <a:rPr lang="en-US" altLang="zh-CN" sz="2400" dirty="0"/>
              <a:t>3k </a:t>
            </a:r>
            <a:r>
              <a:rPr lang="en-US" altLang="zh-CN" sz="2400" dirty="0" err="1"/>
              <a:t>rmb</a:t>
            </a:r>
            <a:r>
              <a:rPr lang="zh-CN" altLang="en-US" sz="3200" b="1" dirty="0"/>
              <a:t> </a:t>
            </a:r>
            <a:endParaRPr lang="en-US" altLang="zh-CN" sz="3200" b="1" dirty="0"/>
          </a:p>
          <a:p>
            <a:r>
              <a:rPr lang="zh-CN" altLang="en-US" sz="3200" b="1" dirty="0"/>
              <a:t>RAM:32G  </a:t>
            </a:r>
            <a:r>
              <a:rPr lang="en-US" altLang="zh-CN" sz="2400" dirty="0"/>
              <a:t>2.4k </a:t>
            </a:r>
            <a:r>
              <a:rPr lang="en-US" altLang="zh-CN" sz="2400" dirty="0" err="1"/>
              <a:t>rmb</a:t>
            </a:r>
            <a:endParaRPr lang="en-US" altLang="zh-CN" sz="2400" dirty="0"/>
          </a:p>
          <a:p>
            <a:r>
              <a:rPr lang="zh-CN" altLang="en-US" sz="3200" b="1" dirty="0"/>
              <a:t>ROM:</a:t>
            </a:r>
            <a:r>
              <a:rPr lang="en-US" altLang="zh-CN" sz="3200" b="1" dirty="0"/>
              <a:t>512GB</a:t>
            </a:r>
            <a:r>
              <a:rPr lang="zh-CN" altLang="en-US" sz="3200" b="1" dirty="0"/>
              <a:t>固态</a:t>
            </a:r>
            <a:r>
              <a:rPr lang="en-US" altLang="zh-CN" sz="3200" b="1" dirty="0"/>
              <a:t>+8T</a:t>
            </a:r>
            <a:r>
              <a:rPr lang="zh-CN" altLang="en-US" sz="3200" b="1" dirty="0"/>
              <a:t>机械 </a:t>
            </a:r>
            <a:r>
              <a:rPr lang="en-US" altLang="zh-CN" sz="3200" b="1" dirty="0"/>
              <a:t>0.7K + 1.7K</a:t>
            </a:r>
            <a:endParaRPr lang="en-US" altLang="zh-CN" sz="2400" b="1" dirty="0"/>
          </a:p>
          <a:p>
            <a:r>
              <a:rPr lang="zh-CN" altLang="en-US" sz="2400" b="1" dirty="0"/>
              <a:t>总报价 </a:t>
            </a:r>
            <a:r>
              <a:rPr lang="en-US" altLang="zh-CN" sz="2400" b="1" dirty="0"/>
              <a:t>7.8K</a:t>
            </a:r>
            <a:endParaRPr lang="zh-CN" altLang="en-US" sz="3200" b="1" dirty="0"/>
          </a:p>
        </p:txBody>
      </p:sp>
    </p:spTree>
    <p:extLst>
      <p:ext uri="{BB962C8B-B14F-4D97-AF65-F5344CB8AC3E}">
        <p14:creationId xmlns:p14="http://schemas.microsoft.com/office/powerpoint/2010/main" val="7343545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graphicFrame>
        <p:nvGraphicFramePr>
          <p:cNvPr id="3" name="表格 2">
            <a:extLst>
              <a:ext uri="{FF2B5EF4-FFF2-40B4-BE49-F238E27FC236}">
                <a16:creationId xmlns:a16="http://schemas.microsoft.com/office/drawing/2014/main" id="{5410552E-4EEB-4905-9580-0124C0E71AD7}"/>
              </a:ext>
            </a:extLst>
          </p:cNvPr>
          <p:cNvGraphicFramePr>
            <a:graphicFrameLocks noGrp="1"/>
          </p:cNvGraphicFramePr>
          <p:nvPr>
            <p:extLst>
              <p:ext uri="{D42A27DB-BD31-4B8C-83A1-F6EECF244321}">
                <p14:modId xmlns:p14="http://schemas.microsoft.com/office/powerpoint/2010/main" val="3248971040"/>
              </p:ext>
            </p:extLst>
          </p:nvPr>
        </p:nvGraphicFramePr>
        <p:xfrm>
          <a:off x="0" y="1088021"/>
          <a:ext cx="12192001" cy="11943430"/>
        </p:xfrm>
        <a:graphic>
          <a:graphicData uri="http://schemas.openxmlformats.org/drawingml/2006/table">
            <a:tbl>
              <a:tblPr>
                <a:tableStyleId>{5C22544A-7EE6-4342-B048-85BDC9FD1C3A}</a:tableStyleId>
              </a:tblPr>
              <a:tblGrid>
                <a:gridCol w="1987052">
                  <a:extLst>
                    <a:ext uri="{9D8B030D-6E8A-4147-A177-3AD203B41FA5}">
                      <a16:colId xmlns:a16="http://schemas.microsoft.com/office/drawing/2014/main" val="4198615830"/>
                    </a:ext>
                  </a:extLst>
                </a:gridCol>
                <a:gridCol w="1959914">
                  <a:extLst>
                    <a:ext uri="{9D8B030D-6E8A-4147-A177-3AD203B41FA5}">
                      <a16:colId xmlns:a16="http://schemas.microsoft.com/office/drawing/2014/main" val="3130899491"/>
                    </a:ext>
                  </a:extLst>
                </a:gridCol>
                <a:gridCol w="1909823">
                  <a:extLst>
                    <a:ext uri="{9D8B030D-6E8A-4147-A177-3AD203B41FA5}">
                      <a16:colId xmlns:a16="http://schemas.microsoft.com/office/drawing/2014/main" val="841351063"/>
                    </a:ext>
                  </a:extLst>
                </a:gridCol>
                <a:gridCol w="995423">
                  <a:extLst>
                    <a:ext uri="{9D8B030D-6E8A-4147-A177-3AD203B41FA5}">
                      <a16:colId xmlns:a16="http://schemas.microsoft.com/office/drawing/2014/main" val="739517787"/>
                    </a:ext>
                  </a:extLst>
                </a:gridCol>
                <a:gridCol w="3981691">
                  <a:extLst>
                    <a:ext uri="{9D8B030D-6E8A-4147-A177-3AD203B41FA5}">
                      <a16:colId xmlns:a16="http://schemas.microsoft.com/office/drawing/2014/main" val="1869717247"/>
                    </a:ext>
                  </a:extLst>
                </a:gridCol>
                <a:gridCol w="1358098">
                  <a:extLst>
                    <a:ext uri="{9D8B030D-6E8A-4147-A177-3AD203B41FA5}">
                      <a16:colId xmlns:a16="http://schemas.microsoft.com/office/drawing/2014/main" val="1327109336"/>
                    </a:ext>
                  </a:extLst>
                </a:gridCol>
              </a:tblGrid>
              <a:tr h="135386">
                <a:tc>
                  <a:txBody>
                    <a:bodyPr/>
                    <a:lstStyle/>
                    <a:p>
                      <a:pPr algn="l">
                        <a:spcAft>
                          <a:spcPts val="0"/>
                        </a:spcAft>
                      </a:pPr>
                      <a:r>
                        <a:rPr lang="zh-CN" sz="2000" b="1" kern="0">
                          <a:effectLst/>
                        </a:rPr>
                        <a:t>数据元素</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描述</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数据构成或者数据类型</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数据长度</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来源</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正则表达式</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886033650"/>
                  </a:ext>
                </a:extLst>
              </a:tr>
              <a:tr h="541544">
                <a:tc>
                  <a:txBody>
                    <a:bodyPr/>
                    <a:lstStyle/>
                    <a:p>
                      <a:pPr algn="l">
                        <a:spcAft>
                          <a:spcPts val="0"/>
                        </a:spcAft>
                      </a:pPr>
                      <a:r>
                        <a:rPr lang="zh-CN" sz="2000" b="1" kern="0">
                          <a:effectLst/>
                        </a:rPr>
                        <a:t>姓名</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用户实名制的标识之一</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15</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UC-TEACHER-31</a:t>
                      </a:r>
                      <a:r>
                        <a:rPr lang="zh-CN" sz="2000" b="1" kern="100">
                          <a:effectLst/>
                        </a:rPr>
                        <a:t>、</a:t>
                      </a:r>
                      <a:r>
                        <a:rPr lang="en-US" sz="2000" b="1" kern="100">
                          <a:effectLst/>
                        </a:rPr>
                        <a:t>UC-TEACHER-43</a:t>
                      </a:r>
                      <a:r>
                        <a:rPr lang="zh-CN" sz="2000" b="1" kern="100">
                          <a:effectLst/>
                        </a:rPr>
                        <a:t>，</a:t>
                      </a:r>
                      <a:r>
                        <a:rPr lang="en-US" sz="2000" b="1" kern="100">
                          <a:effectLst/>
                        </a:rPr>
                        <a:t>UC-STUDENT-24</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 /^[\u4E00-\u9FA5A-Za-z]+$/</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479750810"/>
                  </a:ext>
                </a:extLst>
              </a:tr>
              <a:tr h="857445">
                <a:tc>
                  <a:txBody>
                    <a:bodyPr/>
                    <a:lstStyle/>
                    <a:p>
                      <a:pPr algn="l">
                        <a:spcAft>
                          <a:spcPts val="0"/>
                        </a:spcAft>
                      </a:pPr>
                      <a:r>
                        <a:rPr lang="zh-CN" sz="2000" b="1" kern="0">
                          <a:effectLst/>
                        </a:rPr>
                        <a:t>密码</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dirty="0">
                          <a:effectLst/>
                        </a:rPr>
                        <a:t>用户登录所必须填写的</a:t>
                      </a:r>
                      <a:endParaRPr lang="zh-CN" sz="2000" b="1" kern="100" dirty="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r>
                        <a:rPr lang="zh-CN" sz="2000" b="1" kern="100">
                          <a:effectLst/>
                        </a:rPr>
                        <a:t>，</a:t>
                      </a:r>
                      <a:r>
                        <a:rPr lang="en-US" sz="2000" b="1" kern="100">
                          <a:effectLst/>
                        </a:rPr>
                        <a:t>UC-TEACHER-46</a:t>
                      </a:r>
                      <a:r>
                        <a:rPr lang="zh-CN" sz="2000" b="1" kern="100">
                          <a:effectLst/>
                        </a:rPr>
                        <a:t>，</a:t>
                      </a:r>
                      <a:r>
                        <a:rPr lang="en-US" sz="2000" b="1" kern="100">
                          <a:effectLst/>
                        </a:rPr>
                        <a:t>UC-STUDENT-01</a:t>
                      </a:r>
                      <a:r>
                        <a:rPr lang="zh-CN" sz="2000" b="1" kern="100">
                          <a:effectLst/>
                        </a:rPr>
                        <a:t>，</a:t>
                      </a:r>
                      <a:r>
                        <a:rPr lang="en-US" sz="2000" b="1" kern="100">
                          <a:effectLst/>
                        </a:rPr>
                        <a:t>UC--General-01</a:t>
                      </a:r>
                      <a:r>
                        <a:rPr lang="zh-CN" sz="2000" b="1" kern="100">
                          <a:effectLst/>
                        </a:rPr>
                        <a:t>，</a:t>
                      </a:r>
                      <a:r>
                        <a:rPr lang="en-US" sz="2000" b="1" kern="100">
                          <a:effectLst/>
                        </a:rPr>
                        <a:t>UC--Tourist-01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/^[a-z0-9_-]{6,18}$/</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482024894"/>
                  </a:ext>
                </a:extLst>
              </a:tr>
              <a:tr h="406158">
                <a:tc>
                  <a:txBody>
                    <a:bodyPr/>
                    <a:lstStyle/>
                    <a:p>
                      <a:pPr algn="l">
                        <a:spcAft>
                          <a:spcPts val="0"/>
                        </a:spcAft>
                      </a:pPr>
                      <a:r>
                        <a:rPr lang="zh-CN" sz="2000" b="1" kern="0">
                          <a:effectLst/>
                        </a:rPr>
                        <a:t>身份证号</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dirty="0">
                          <a:effectLst/>
                        </a:rPr>
                        <a:t>教师和学生用户以及游客的实名制的标识之一</a:t>
                      </a:r>
                      <a:endParaRPr lang="zh-CN" sz="2000" b="1" kern="100" dirty="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18</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/(^\d{15}$)|(^\d{18}$)|(^\d{17}(\d|X|x)$)/; </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985090265"/>
                  </a:ext>
                </a:extLst>
              </a:tr>
              <a:tr h="857445">
                <a:tc>
                  <a:txBody>
                    <a:bodyPr/>
                    <a:lstStyle/>
                    <a:p>
                      <a:pPr algn="l">
                        <a:spcAft>
                          <a:spcPts val="0"/>
                        </a:spcAft>
                      </a:pPr>
                      <a:r>
                        <a:rPr lang="zh-CN" sz="2000" b="1" kern="0">
                          <a:effectLst/>
                        </a:rPr>
                        <a:t>手机号码</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dirty="0">
                          <a:effectLst/>
                        </a:rPr>
                        <a:t>所有用户的联系方式之一，注册时用于接收短信验证（也是教师和学生用户的实名制标识之一）</a:t>
                      </a:r>
                      <a:endParaRPr lang="zh-CN" sz="2000" b="1" kern="100" dirty="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Int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^((13[0-9])|(14[5,7])|(15[0-3,5-9])|(17[0,3,5-8])|(18[0-9])|166|198|199|(147))\\d{8}$</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707794190"/>
                  </a:ext>
                </a:extLst>
              </a:tr>
              <a:tr h="1037960">
                <a:tc>
                  <a:txBody>
                    <a:bodyPr/>
                    <a:lstStyle/>
                    <a:p>
                      <a:pPr algn="l">
                        <a:spcAft>
                          <a:spcPts val="0"/>
                        </a:spcAft>
                      </a:pPr>
                      <a:r>
                        <a:rPr lang="zh-CN" sz="2000" b="1" kern="0">
                          <a:effectLst/>
                        </a:rPr>
                        <a:t>邮箱</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所有用户的联系方式之一</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40</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r>
                        <a:rPr lang="zh-CN" sz="2000" b="1" kern="100">
                          <a:effectLst/>
                        </a:rPr>
                        <a:t>，</a:t>
                      </a:r>
                      <a:r>
                        <a:rPr lang="en-US" sz="2000" b="1" kern="100">
                          <a:effectLst/>
                        </a:rPr>
                        <a:t>UC-STUDENT-21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/^([a-z0-9_\.-]+)@([\da-z\.-]+)\.([a-z\.]{2,6})$/</a:t>
                      </a:r>
                      <a:br>
                        <a:rPr lang="en-US" sz="2000" b="1" kern="100">
                          <a:effectLst/>
                        </a:rPr>
                      </a:br>
                      <a:r>
                        <a:rPr lang="en-US" sz="2000" b="1" kern="100">
                          <a:effectLst/>
                        </a:rPr>
                        <a:t>/^[a-z\d]+(\.[a-z\d]+)*@([\da-z](-[\da-z])?)+(\.{1,2}[a-z]+)+$/</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782848554"/>
                  </a:ext>
                </a:extLst>
              </a:tr>
              <a:tr h="361030">
                <a:tc>
                  <a:txBody>
                    <a:bodyPr/>
                    <a:lstStyle/>
                    <a:p>
                      <a:pPr algn="l">
                        <a:spcAft>
                          <a:spcPts val="0"/>
                        </a:spcAft>
                      </a:pPr>
                      <a:r>
                        <a:rPr lang="zh-CN" sz="2000" b="1" kern="0">
                          <a:effectLst/>
                        </a:rPr>
                        <a:t>个人信息</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用户的个人简介</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各项身份信息</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300</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UC-TEACHER-45</a:t>
                      </a:r>
                      <a:r>
                        <a:rPr lang="zh-CN" sz="2000" b="1" kern="100">
                          <a:effectLst/>
                        </a:rPr>
                        <a:t>，</a:t>
                      </a:r>
                      <a:r>
                        <a:rPr lang="en-US" sz="2000" b="1" kern="100">
                          <a:effectLst/>
                        </a:rPr>
                        <a:t>UC--General-07</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14537598"/>
                  </a:ext>
                </a:extLst>
              </a:tr>
              <a:tr h="496415">
                <a:tc>
                  <a:txBody>
                    <a:bodyPr/>
                    <a:lstStyle/>
                    <a:p>
                      <a:pPr algn="l">
                        <a:spcAft>
                          <a:spcPts val="0"/>
                        </a:spcAft>
                      </a:pPr>
                      <a:r>
                        <a:rPr lang="zh-CN" sz="2000" b="1" kern="0">
                          <a:effectLst/>
                        </a:rPr>
                        <a:t>账号</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身份标识</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UC-STUDENT-01</a:t>
                      </a:r>
                      <a:r>
                        <a:rPr lang="zh-CN" sz="2000" b="1" kern="100">
                          <a:effectLst/>
                        </a:rPr>
                        <a:t>，</a:t>
                      </a:r>
                      <a:r>
                        <a:rPr lang="en-US" sz="2000" b="1" kern="100">
                          <a:effectLst/>
                        </a:rPr>
                        <a:t>UC--General-01</a:t>
                      </a:r>
                      <a:r>
                        <a:rPr lang="zh-CN" sz="2000" b="1" kern="100">
                          <a:effectLst/>
                        </a:rPr>
                        <a:t>，</a:t>
                      </a:r>
                      <a:r>
                        <a:rPr lang="en-US" sz="2000" b="1" kern="100">
                          <a:effectLst/>
                        </a:rPr>
                        <a:t>UC--Tourist-01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/^[a-z0-9_-]{3,16}$/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3009724128"/>
                  </a:ext>
                </a:extLst>
              </a:tr>
              <a:tr h="225644">
                <a:tc>
                  <a:txBody>
                    <a:bodyPr/>
                    <a:lstStyle/>
                    <a:p>
                      <a:pPr algn="l">
                        <a:spcAft>
                          <a:spcPts val="0"/>
                        </a:spcAft>
                      </a:pPr>
                      <a:r>
                        <a:rPr lang="zh-CN" sz="2000" b="1" kern="0">
                          <a:effectLst/>
                        </a:rPr>
                        <a:t>验证码</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注册时验证身份的标识</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Int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/^[a-z0-9_-]{3,16}$/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4013456443"/>
                  </a:ext>
                </a:extLst>
              </a:tr>
              <a:tr h="0">
                <a:tc>
                  <a:txBody>
                    <a:bodyPr/>
                    <a:lstStyle/>
                    <a:p>
                      <a:pPr algn="l">
                        <a:spcAft>
                          <a:spcPts val="0"/>
                        </a:spcAft>
                      </a:pPr>
                      <a:r>
                        <a:rPr lang="zh-CN" sz="2000" b="1" kern="0">
                          <a:effectLst/>
                        </a:rPr>
                        <a:t>身份标识</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登录时选择身份</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r>
                        <a:rPr lang="zh-CN" sz="2000" b="1" kern="100">
                          <a:effectLst/>
                        </a:rPr>
                        <a:t>，</a:t>
                      </a:r>
                      <a:r>
                        <a:rPr lang="en-US" sz="2000" b="1" kern="100">
                          <a:effectLst/>
                        </a:rPr>
                        <a:t>UC--General-01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531222016"/>
                  </a:ext>
                </a:extLst>
              </a:tr>
              <a:tr h="180515">
                <a:tc>
                  <a:txBody>
                    <a:bodyPr/>
                    <a:lstStyle/>
                    <a:p>
                      <a:pPr algn="l">
                        <a:spcAft>
                          <a:spcPts val="0"/>
                        </a:spcAft>
                      </a:pPr>
                      <a:r>
                        <a:rPr lang="zh-CN" sz="2000" b="1" kern="0">
                          <a:effectLst/>
                        </a:rPr>
                        <a:t>搜索内容</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用户搜索全站的相关内容</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UC-STUDENT-02</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dirty="0">
                          <a:effectLst/>
                        </a:rPr>
                        <a:t>/</a:t>
                      </a:r>
                      <a:endParaRPr lang="zh-CN" sz="2000" b="1" kern="100" dirty="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4279626649"/>
                  </a:ext>
                </a:extLst>
              </a:tr>
            </a:tbl>
          </a:graphicData>
        </a:graphic>
      </p:graphicFrame>
    </p:spTree>
    <p:extLst>
      <p:ext uri="{BB962C8B-B14F-4D97-AF65-F5344CB8AC3E}">
        <p14:creationId xmlns:p14="http://schemas.microsoft.com/office/powerpoint/2010/main" val="3823956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sp>
        <p:nvSpPr>
          <p:cNvPr id="4" name="矩形 3">
            <a:extLst>
              <a:ext uri="{FF2B5EF4-FFF2-40B4-BE49-F238E27FC236}">
                <a16:creationId xmlns:a16="http://schemas.microsoft.com/office/drawing/2014/main" id="{32CA00B7-7A80-4E1C-91FA-BB75BC252C05}"/>
              </a:ext>
            </a:extLst>
          </p:cNvPr>
          <p:cNvSpPr/>
          <p:nvPr/>
        </p:nvSpPr>
        <p:spPr>
          <a:xfrm>
            <a:off x="470763" y="1133831"/>
            <a:ext cx="11111345" cy="707886"/>
          </a:xfrm>
          <a:prstGeom prst="rect">
            <a:avLst/>
          </a:prstGeom>
        </p:spPr>
        <p:txBody>
          <a:bodyPr wrap="square">
            <a:spAutoFit/>
          </a:bodyPr>
          <a:lstStyle/>
          <a:p>
            <a:r>
              <a:rPr lang="en-US" altLang="zh-CN" sz="4000" b="1" dirty="0"/>
              <a:t>ER</a:t>
            </a:r>
            <a:r>
              <a:rPr lang="zh-CN" altLang="en-US" sz="4000" b="1" dirty="0"/>
              <a:t>图：</a:t>
            </a:r>
            <a:endParaRPr lang="zh-CN" altLang="zh-CN" sz="4000" b="1" dirty="0"/>
          </a:p>
        </p:txBody>
      </p:sp>
      <p:pic>
        <p:nvPicPr>
          <p:cNvPr id="6" name="Picture 2" descr="ER">
            <a:extLst>
              <a:ext uri="{FF2B5EF4-FFF2-40B4-BE49-F238E27FC236}">
                <a16:creationId xmlns:a16="http://schemas.microsoft.com/office/drawing/2014/main" id="{F64D3533-4A43-4812-A3D8-A04D4AA0C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72" y="169682"/>
            <a:ext cx="11630405" cy="638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6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en-US" altLang="zh-CN" sz="4000" dirty="0">
                <a:latin typeface="Century Gothic"/>
              </a:rPr>
              <a:t>SRS</a:t>
            </a:r>
            <a:endParaRPr kumimoji="1" lang="zh-CN" altLang="en-US" sz="4000" dirty="0">
              <a:latin typeface="Century Gothic"/>
            </a:endParaRPr>
          </a:p>
        </p:txBody>
      </p:sp>
      <p:pic>
        <p:nvPicPr>
          <p:cNvPr id="8" name="图片 7">
            <a:extLst>
              <a:ext uri="{FF2B5EF4-FFF2-40B4-BE49-F238E27FC236}">
                <a16:creationId xmlns:a16="http://schemas.microsoft.com/office/drawing/2014/main" id="{51260E6C-2B10-4C00-804D-0F3DD6A25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509" y="1320800"/>
            <a:ext cx="3388811" cy="4991100"/>
          </a:xfrm>
          <a:prstGeom prst="rect">
            <a:avLst/>
          </a:prstGeom>
        </p:spPr>
      </p:pic>
      <p:pic>
        <p:nvPicPr>
          <p:cNvPr id="10" name="图片 9">
            <a:extLst>
              <a:ext uri="{FF2B5EF4-FFF2-40B4-BE49-F238E27FC236}">
                <a16:creationId xmlns:a16="http://schemas.microsoft.com/office/drawing/2014/main" id="{04590F8F-6B39-455B-BAEC-FFDAB321E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320" y="1447307"/>
            <a:ext cx="3092280" cy="5108243"/>
          </a:xfrm>
          <a:prstGeom prst="rect">
            <a:avLst/>
          </a:prstGeom>
        </p:spPr>
      </p:pic>
      <p:pic>
        <p:nvPicPr>
          <p:cNvPr id="12" name="图片 11">
            <a:extLst>
              <a:ext uri="{FF2B5EF4-FFF2-40B4-BE49-F238E27FC236}">
                <a16:creationId xmlns:a16="http://schemas.microsoft.com/office/drawing/2014/main" id="{B047C1E8-3A3C-4880-AB18-1DDE6B3A57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6300" y="1447307"/>
            <a:ext cx="2919840" cy="4864593"/>
          </a:xfrm>
          <a:prstGeom prst="rect">
            <a:avLst/>
          </a:prstGeom>
        </p:spPr>
      </p:pic>
      <p:pic>
        <p:nvPicPr>
          <p:cNvPr id="14" name="图片 13">
            <a:extLst>
              <a:ext uri="{FF2B5EF4-FFF2-40B4-BE49-F238E27FC236}">
                <a16:creationId xmlns:a16="http://schemas.microsoft.com/office/drawing/2014/main" id="{D545A974-87B6-48F6-BC38-7DFB6A5C3B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4660" y="1660388"/>
            <a:ext cx="3154280" cy="1254405"/>
          </a:xfrm>
          <a:prstGeom prst="rect">
            <a:avLst/>
          </a:prstGeom>
        </p:spPr>
      </p:pic>
      <p:sp>
        <p:nvSpPr>
          <p:cNvPr id="19" name="矩形 18">
            <a:extLst>
              <a:ext uri="{FF2B5EF4-FFF2-40B4-BE49-F238E27FC236}">
                <a16:creationId xmlns:a16="http://schemas.microsoft.com/office/drawing/2014/main" id="{5523C2BC-6EB0-4739-AD24-2F428C7CCEAA}"/>
              </a:ext>
            </a:extLst>
          </p:cNvPr>
          <p:cNvSpPr/>
          <p:nvPr/>
        </p:nvSpPr>
        <p:spPr>
          <a:xfrm>
            <a:off x="348146" y="98227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共</a:t>
            </a:r>
            <a:r>
              <a:rPr lang="en-US" altLang="zh-CN" sz="2800" b="1" kern="100" dirty="0">
                <a:cs typeface="Times New Roman" panose="02020603050405020304" pitchFamily="18" charset="0"/>
              </a:rPr>
              <a:t>380</a:t>
            </a:r>
            <a:r>
              <a:rPr lang="zh-CN" altLang="en-US" sz="2800" b="1" kern="100" dirty="0">
                <a:cs typeface="Times New Roman" panose="02020603050405020304" pitchFamily="18" charset="0"/>
              </a:rPr>
              <a:t>页，详见</a:t>
            </a:r>
            <a:r>
              <a:rPr lang="en-US" altLang="zh-CN" sz="2800" b="1" kern="100" dirty="0">
                <a:cs typeface="Times New Roman" panose="02020603050405020304" pitchFamily="18" charset="0"/>
              </a:rPr>
              <a:t>PRD2018-G10-</a:t>
            </a:r>
            <a:r>
              <a:rPr lang="zh-CN" altLang="en-US" sz="2800" b="1" kern="100" dirty="0">
                <a:cs typeface="Times New Roman" panose="02020603050405020304" pitchFamily="18" charset="0"/>
              </a:rPr>
              <a:t>软件需求规格书</a:t>
            </a:r>
          </a:p>
        </p:txBody>
      </p:sp>
    </p:spTree>
    <p:extLst>
      <p:ext uri="{BB962C8B-B14F-4D97-AF65-F5344CB8AC3E}">
        <p14:creationId xmlns:p14="http://schemas.microsoft.com/office/powerpoint/2010/main" val="5236364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13 </a:t>
            </a:r>
            <a:endParaRPr lang="zh-CN" altLang="en-US" sz="50000" dirty="0">
              <a:solidFill>
                <a:schemeClr val="bg1"/>
              </a:solidFill>
            </a:endParaRPr>
          </a:p>
        </p:txBody>
      </p:sp>
      <p:sp>
        <p:nvSpPr>
          <p:cNvPr id="4" name="矩形 3"/>
          <p:cNvSpPr/>
          <p:nvPr/>
        </p:nvSpPr>
        <p:spPr>
          <a:xfrm>
            <a:off x="6096000" y="2776141"/>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需求管理</a:t>
            </a:r>
          </a:p>
        </p:txBody>
      </p:sp>
    </p:spTree>
    <p:extLst>
      <p:ext uri="{BB962C8B-B14F-4D97-AF65-F5344CB8AC3E}">
        <p14:creationId xmlns:p14="http://schemas.microsoft.com/office/powerpoint/2010/main" val="42931167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需求管理工具</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405" y="1753670"/>
            <a:ext cx="6162675"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4086944" y="1284905"/>
            <a:ext cx="2767809" cy="369332"/>
          </a:xfrm>
          <a:prstGeom prst="rect">
            <a:avLst/>
          </a:prstGeom>
        </p:spPr>
        <p:txBody>
          <a:bodyPr wrap="none">
            <a:spAutoFit/>
          </a:bodyPr>
          <a:lstStyle/>
          <a:p>
            <a:r>
              <a:rPr lang="zh-CN" altLang="en-US" b="1" dirty="0"/>
              <a:t>需求管理软件（</a:t>
            </a:r>
            <a:r>
              <a:rPr lang="en-US" altLang="zh-CN" b="1" dirty="0" err="1"/>
              <a:t>oBridge</a:t>
            </a:r>
            <a:r>
              <a:rPr lang="zh-CN" altLang="en-US" b="1" dirty="0"/>
              <a:t>）</a:t>
            </a:r>
            <a:endParaRPr lang="zh-CN" altLang="en-US" dirty="0"/>
          </a:p>
        </p:txBody>
      </p:sp>
    </p:spTree>
    <p:extLst>
      <p:ext uri="{BB962C8B-B14F-4D97-AF65-F5344CB8AC3E}">
        <p14:creationId xmlns:p14="http://schemas.microsoft.com/office/powerpoint/2010/main" val="3888152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会议记录</a:t>
            </a:r>
          </a:p>
        </p:txBody>
      </p:sp>
      <p:pic>
        <p:nvPicPr>
          <p:cNvPr id="4" name="图片 3">
            <a:extLst>
              <a:ext uri="{FF2B5EF4-FFF2-40B4-BE49-F238E27FC236}">
                <a16:creationId xmlns:a16="http://schemas.microsoft.com/office/drawing/2014/main" id="{8E9B7789-BC90-4E90-A9BF-6DBE79B64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0818" y="249216"/>
            <a:ext cx="3545599" cy="6359567"/>
          </a:xfrm>
          <a:prstGeom prst="rect">
            <a:avLst/>
          </a:prstGeom>
        </p:spPr>
      </p:pic>
    </p:spTree>
    <p:extLst>
      <p:ext uri="{BB962C8B-B14F-4D97-AF65-F5344CB8AC3E}">
        <p14:creationId xmlns:p14="http://schemas.microsoft.com/office/powerpoint/2010/main" val="16626381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需求管理工具</a:t>
            </a:r>
          </a:p>
        </p:txBody>
      </p:sp>
      <p:sp>
        <p:nvSpPr>
          <p:cNvPr id="3" name="矩形 2"/>
          <p:cNvSpPr/>
          <p:nvPr/>
        </p:nvSpPr>
        <p:spPr>
          <a:xfrm>
            <a:off x="3692133" y="1284905"/>
            <a:ext cx="4207562" cy="523220"/>
          </a:xfrm>
          <a:prstGeom prst="rect">
            <a:avLst/>
          </a:prstGeom>
        </p:spPr>
        <p:txBody>
          <a:bodyPr wrap="none">
            <a:spAutoFit/>
          </a:bodyPr>
          <a:lstStyle/>
          <a:p>
            <a:pPr algn="ctr"/>
            <a:r>
              <a:rPr lang="zh-CN" altLang="en-US" sz="2800" b="1" dirty="0"/>
              <a:t>需求管理软件（</a:t>
            </a:r>
            <a:r>
              <a:rPr lang="en-US" altLang="zh-CN" sz="2800" b="1" dirty="0" err="1"/>
              <a:t>oBridge</a:t>
            </a:r>
            <a:r>
              <a:rPr lang="zh-CN" altLang="en-US" sz="2800" b="1" dirty="0"/>
              <a:t>）</a:t>
            </a:r>
            <a:endParaRPr lang="zh-CN" altLang="en-US" sz="2800" dirty="0"/>
          </a:p>
        </p:txBody>
      </p:sp>
      <p:sp>
        <p:nvSpPr>
          <p:cNvPr id="4" name="矩形 3"/>
          <p:cNvSpPr/>
          <p:nvPr/>
        </p:nvSpPr>
        <p:spPr>
          <a:xfrm>
            <a:off x="2856198" y="2270422"/>
            <a:ext cx="6096000" cy="2677656"/>
          </a:xfrm>
          <a:prstGeom prst="rect">
            <a:avLst/>
          </a:prstGeom>
        </p:spPr>
        <p:txBody>
          <a:bodyPr>
            <a:spAutoFit/>
          </a:bodyPr>
          <a:lstStyle/>
          <a:p>
            <a:pPr algn="ctr"/>
            <a:r>
              <a:rPr lang="en-US" altLang="zh-CN" sz="2800" dirty="0" err="1">
                <a:latin typeface="+mn-ea"/>
              </a:rPr>
              <a:t>oBridge</a:t>
            </a:r>
            <a:r>
              <a:rPr lang="zh-CN" altLang="en-US" sz="2800" dirty="0">
                <a:latin typeface="+mn-ea"/>
              </a:rPr>
              <a:t>是一套强大的需求管理软件，它可以</a:t>
            </a:r>
            <a:r>
              <a:rPr lang="zh-CN" altLang="en-US" sz="2800" dirty="0">
                <a:solidFill>
                  <a:srgbClr val="FF0000"/>
                </a:solidFill>
                <a:latin typeface="+mn-ea"/>
              </a:rPr>
              <a:t>记录</a:t>
            </a:r>
            <a:r>
              <a:rPr lang="zh-CN" altLang="en-US" sz="2800" dirty="0">
                <a:latin typeface="+mn-ea"/>
              </a:rPr>
              <a:t>需求和它的</a:t>
            </a:r>
            <a:r>
              <a:rPr lang="zh-CN" altLang="en-US" sz="2800" dirty="0">
                <a:solidFill>
                  <a:srgbClr val="FF0000"/>
                </a:solidFill>
                <a:latin typeface="+mn-ea"/>
              </a:rPr>
              <a:t>演变</a:t>
            </a:r>
            <a:r>
              <a:rPr lang="zh-CN" altLang="en-US" sz="2800" dirty="0">
                <a:latin typeface="+mn-ea"/>
              </a:rPr>
              <a:t>过程，</a:t>
            </a:r>
            <a:r>
              <a:rPr lang="zh-CN" altLang="en-US" sz="2800" dirty="0">
                <a:solidFill>
                  <a:srgbClr val="FF0000"/>
                </a:solidFill>
                <a:latin typeface="+mn-ea"/>
              </a:rPr>
              <a:t>跟踪</a:t>
            </a:r>
            <a:r>
              <a:rPr lang="zh-CN" altLang="en-US" sz="2800" dirty="0">
                <a:latin typeface="+mn-ea"/>
              </a:rPr>
              <a:t>需求与设计、测试之间的关系，帮助用户分析需求变化造成的每一个影响， </a:t>
            </a:r>
            <a:r>
              <a:rPr lang="zh-CN" altLang="en-US" sz="2800" dirty="0">
                <a:solidFill>
                  <a:srgbClr val="FF0000"/>
                </a:solidFill>
                <a:latin typeface="+mn-ea"/>
              </a:rPr>
              <a:t>评估</a:t>
            </a:r>
            <a:r>
              <a:rPr lang="zh-CN" altLang="en-US" sz="2800" dirty="0">
                <a:latin typeface="+mn-ea"/>
              </a:rPr>
              <a:t>需求变更造成的工作量，让需求管理不再成为项目的短板。</a:t>
            </a:r>
          </a:p>
        </p:txBody>
      </p:sp>
    </p:spTree>
    <p:extLst>
      <p:ext uri="{BB962C8B-B14F-4D97-AF65-F5344CB8AC3E}">
        <p14:creationId xmlns:p14="http://schemas.microsoft.com/office/powerpoint/2010/main" val="31002055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需求跟踪矩阵</a:t>
            </a:r>
          </a:p>
        </p:txBody>
      </p:sp>
      <p:pic>
        <p:nvPicPr>
          <p:cNvPr id="6" name="图片 5">
            <a:extLst>
              <a:ext uri="{FF2B5EF4-FFF2-40B4-BE49-F238E27FC236}">
                <a16:creationId xmlns:a16="http://schemas.microsoft.com/office/drawing/2014/main" id="{DCCB86A4-3336-459B-AB82-98F0F16AA9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49" y="1930238"/>
            <a:ext cx="11069423" cy="1753440"/>
          </a:xfrm>
          <a:prstGeom prst="rect">
            <a:avLst/>
          </a:prstGeom>
        </p:spPr>
      </p:pic>
    </p:spTree>
    <p:extLst>
      <p:ext uri="{BB962C8B-B14F-4D97-AF65-F5344CB8AC3E}">
        <p14:creationId xmlns:p14="http://schemas.microsoft.com/office/powerpoint/2010/main" val="29051681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需求跟踪矩阵</a:t>
            </a:r>
          </a:p>
        </p:txBody>
      </p:sp>
      <p:pic>
        <p:nvPicPr>
          <p:cNvPr id="8" name="图片 7">
            <a:extLst>
              <a:ext uri="{FF2B5EF4-FFF2-40B4-BE49-F238E27FC236}">
                <a16:creationId xmlns:a16="http://schemas.microsoft.com/office/drawing/2014/main" id="{A4EC87F6-BFB1-4BB5-896A-03C2B070A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6734" y="813804"/>
            <a:ext cx="6267716" cy="5722696"/>
          </a:xfrm>
          <a:prstGeom prst="rect">
            <a:avLst/>
          </a:prstGeom>
        </p:spPr>
      </p:pic>
    </p:spTree>
    <p:extLst>
      <p:ext uri="{BB962C8B-B14F-4D97-AF65-F5344CB8AC3E}">
        <p14:creationId xmlns:p14="http://schemas.microsoft.com/office/powerpoint/2010/main" val="14310893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14 </a:t>
            </a:r>
            <a:endParaRPr lang="zh-CN" altLang="en-US" sz="50000" dirty="0">
              <a:solidFill>
                <a:schemeClr val="bg1"/>
              </a:solidFill>
            </a:endParaRPr>
          </a:p>
        </p:txBody>
      </p:sp>
      <p:sp>
        <p:nvSpPr>
          <p:cNvPr id="4" name="矩形 3"/>
          <p:cNvSpPr/>
          <p:nvPr/>
        </p:nvSpPr>
        <p:spPr>
          <a:xfrm>
            <a:off x="6096000" y="2776141"/>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需求变更</a:t>
            </a:r>
          </a:p>
        </p:txBody>
      </p:sp>
    </p:spTree>
    <p:extLst>
      <p:ext uri="{BB962C8B-B14F-4D97-AF65-F5344CB8AC3E}">
        <p14:creationId xmlns:p14="http://schemas.microsoft.com/office/powerpoint/2010/main" val="14403964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需求变更</a:t>
            </a:r>
          </a:p>
        </p:txBody>
      </p:sp>
      <p:sp>
        <p:nvSpPr>
          <p:cNvPr id="7" name="矩形 6">
            <a:extLst>
              <a:ext uri="{FF2B5EF4-FFF2-40B4-BE49-F238E27FC236}">
                <a16:creationId xmlns:a16="http://schemas.microsoft.com/office/drawing/2014/main" id="{9027448A-BC56-414A-A3B6-AEF3F66DB004}"/>
              </a:ext>
            </a:extLst>
          </p:cNvPr>
          <p:cNvSpPr/>
          <p:nvPr/>
        </p:nvSpPr>
        <p:spPr>
          <a:xfrm>
            <a:off x="310046" y="1561434"/>
            <a:ext cx="11111345" cy="671851"/>
          </a:xfrm>
          <a:prstGeom prst="rect">
            <a:avLst/>
          </a:prstGeom>
        </p:spPr>
        <p:txBody>
          <a:bodyPr wrap="square">
            <a:spAutoFit/>
          </a:bodyPr>
          <a:lstStyle/>
          <a:p>
            <a:pPr>
              <a:lnSpc>
                <a:spcPct val="150000"/>
              </a:lnSpc>
            </a:pPr>
            <a:r>
              <a:rPr lang="en-US" altLang="zh-CN" sz="2800" b="1" kern="100" dirty="0">
                <a:cs typeface="Times New Roman" panose="02020603050405020304" pitchFamily="18" charset="0"/>
              </a:rPr>
              <a:t>CCB</a:t>
            </a:r>
            <a:r>
              <a:rPr lang="zh-CN" altLang="en-US" sz="2800" b="1" kern="100" dirty="0">
                <a:cs typeface="Times New Roman" panose="02020603050405020304" pitchFamily="18" charset="0"/>
              </a:rPr>
              <a:t>章程：</a:t>
            </a:r>
          </a:p>
        </p:txBody>
      </p:sp>
      <p:graphicFrame>
        <p:nvGraphicFramePr>
          <p:cNvPr id="3" name="表格 2">
            <a:extLst>
              <a:ext uri="{FF2B5EF4-FFF2-40B4-BE49-F238E27FC236}">
                <a16:creationId xmlns:a16="http://schemas.microsoft.com/office/drawing/2014/main" id="{3DB692D2-8077-43BA-BAC4-F77D47DF98E8}"/>
              </a:ext>
            </a:extLst>
          </p:cNvPr>
          <p:cNvGraphicFramePr>
            <a:graphicFrameLocks noGrp="1"/>
          </p:cNvGraphicFramePr>
          <p:nvPr>
            <p:extLst>
              <p:ext uri="{D42A27DB-BD31-4B8C-83A1-F6EECF244321}">
                <p14:modId xmlns:p14="http://schemas.microsoft.com/office/powerpoint/2010/main" val="3539043880"/>
              </p:ext>
            </p:extLst>
          </p:nvPr>
        </p:nvGraphicFramePr>
        <p:xfrm>
          <a:off x="2036386" y="1629150"/>
          <a:ext cx="8975322" cy="3185078"/>
        </p:xfrm>
        <a:graphic>
          <a:graphicData uri="http://schemas.openxmlformats.org/drawingml/2006/table">
            <a:tbl>
              <a:tblPr firstRow="1" firstCol="1" bandRow="1">
                <a:tableStyleId>{5C22544A-7EE6-4342-B048-85BDC9FD1C3A}</a:tableStyleId>
              </a:tblPr>
              <a:tblGrid>
                <a:gridCol w="1212242">
                  <a:extLst>
                    <a:ext uri="{9D8B030D-6E8A-4147-A177-3AD203B41FA5}">
                      <a16:colId xmlns:a16="http://schemas.microsoft.com/office/drawing/2014/main" val="1634828672"/>
                    </a:ext>
                  </a:extLst>
                </a:gridCol>
                <a:gridCol w="1219780">
                  <a:extLst>
                    <a:ext uri="{9D8B030D-6E8A-4147-A177-3AD203B41FA5}">
                      <a16:colId xmlns:a16="http://schemas.microsoft.com/office/drawing/2014/main" val="3801811597"/>
                    </a:ext>
                  </a:extLst>
                </a:gridCol>
                <a:gridCol w="1367914">
                  <a:extLst>
                    <a:ext uri="{9D8B030D-6E8A-4147-A177-3AD203B41FA5}">
                      <a16:colId xmlns:a16="http://schemas.microsoft.com/office/drawing/2014/main" val="2374654670"/>
                    </a:ext>
                  </a:extLst>
                </a:gridCol>
                <a:gridCol w="1522551">
                  <a:extLst>
                    <a:ext uri="{9D8B030D-6E8A-4147-A177-3AD203B41FA5}">
                      <a16:colId xmlns:a16="http://schemas.microsoft.com/office/drawing/2014/main" val="136798894"/>
                    </a:ext>
                  </a:extLst>
                </a:gridCol>
                <a:gridCol w="1698643">
                  <a:extLst>
                    <a:ext uri="{9D8B030D-6E8A-4147-A177-3AD203B41FA5}">
                      <a16:colId xmlns:a16="http://schemas.microsoft.com/office/drawing/2014/main" val="95771919"/>
                    </a:ext>
                  </a:extLst>
                </a:gridCol>
                <a:gridCol w="1954192">
                  <a:extLst>
                    <a:ext uri="{9D8B030D-6E8A-4147-A177-3AD203B41FA5}">
                      <a16:colId xmlns:a16="http://schemas.microsoft.com/office/drawing/2014/main" val="3882010265"/>
                    </a:ext>
                  </a:extLst>
                </a:gridCol>
              </a:tblGrid>
              <a:tr h="373339">
                <a:tc>
                  <a:txBody>
                    <a:bodyPr/>
                    <a:lstStyle/>
                    <a:p>
                      <a:pPr algn="just">
                        <a:spcAft>
                          <a:spcPts val="0"/>
                        </a:spcAft>
                      </a:pPr>
                      <a:r>
                        <a:rPr lang="zh-CN" sz="2000" kern="100" dirty="0">
                          <a:effectLst/>
                        </a:rPr>
                        <a:t>姓名</a:t>
                      </a:r>
                      <a:endParaRPr lang="zh-CN" sz="2000" kern="100" dirty="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角色</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手机号</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微信</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邮箱</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办公（寝室）地址</a:t>
                      </a:r>
                      <a:endParaRPr lang="zh-CN" sz="2000" kern="100">
                        <a:effectLst/>
                        <a:latin typeface="Times New Roman" panose="02020603050405020304" pitchFamily="18" charset="0"/>
                        <a:ea typeface="宋体" panose="02010600030101010101" pitchFamily="2" charset="-122"/>
                      </a:endParaRPr>
                    </a:p>
                  </a:txBody>
                  <a:tcPr marL="80001" marR="80001" marT="0" marB="0"/>
                </a:tc>
                <a:extLst>
                  <a:ext uri="{0D108BD9-81ED-4DB2-BD59-A6C34878D82A}">
                    <a16:rowId xmlns:a16="http://schemas.microsoft.com/office/drawing/2014/main" val="2441686027"/>
                  </a:ext>
                </a:extLst>
              </a:tr>
              <a:tr h="560008">
                <a:tc>
                  <a:txBody>
                    <a:bodyPr/>
                    <a:lstStyle/>
                    <a:p>
                      <a:pPr algn="just">
                        <a:spcAft>
                          <a:spcPts val="0"/>
                        </a:spcAft>
                      </a:pPr>
                      <a:r>
                        <a:rPr lang="zh-CN" sz="2000" kern="100">
                          <a:effectLst/>
                        </a:rPr>
                        <a:t>刘祺</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CCB</a:t>
                      </a:r>
                      <a:r>
                        <a:rPr lang="zh-CN" sz="2000" kern="100">
                          <a:effectLst/>
                        </a:rPr>
                        <a:t>主席</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15988198404</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lq6719981126</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31602297@stu.zucc.edu.cn</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弘毅</a:t>
                      </a:r>
                      <a:r>
                        <a:rPr lang="en-US" sz="2000" kern="100">
                          <a:effectLst/>
                        </a:rPr>
                        <a:t>1-216</a:t>
                      </a:r>
                      <a:endParaRPr lang="zh-CN" sz="2000" kern="100">
                        <a:effectLst/>
                        <a:latin typeface="Times New Roman" panose="02020603050405020304" pitchFamily="18" charset="0"/>
                        <a:ea typeface="宋体" panose="02010600030101010101" pitchFamily="2" charset="-122"/>
                      </a:endParaRPr>
                    </a:p>
                  </a:txBody>
                  <a:tcPr marL="80001" marR="80001" marT="0" marB="0"/>
                </a:tc>
                <a:extLst>
                  <a:ext uri="{0D108BD9-81ED-4DB2-BD59-A6C34878D82A}">
                    <a16:rowId xmlns:a16="http://schemas.microsoft.com/office/drawing/2014/main" val="1356842927"/>
                  </a:ext>
                </a:extLst>
              </a:tr>
              <a:tr h="581833">
                <a:tc>
                  <a:txBody>
                    <a:bodyPr/>
                    <a:lstStyle/>
                    <a:p>
                      <a:pPr algn="just">
                        <a:spcAft>
                          <a:spcPts val="0"/>
                        </a:spcAft>
                      </a:pPr>
                      <a:r>
                        <a:rPr lang="zh-CN" sz="2000" kern="100">
                          <a:effectLst/>
                        </a:rPr>
                        <a:t>杨枨老师</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任务下达者</a:t>
                      </a:r>
                      <a:r>
                        <a:rPr lang="en-US" sz="2000" kern="100">
                          <a:effectLst/>
                        </a:rPr>
                        <a:t>/</a:t>
                      </a:r>
                      <a:r>
                        <a:rPr lang="zh-CN" sz="2000" kern="100">
                          <a:effectLst/>
                        </a:rPr>
                        <a:t>客户</a:t>
                      </a:r>
                      <a:r>
                        <a:rPr lang="en-US" sz="2000" kern="100">
                          <a:effectLst/>
                        </a:rPr>
                        <a:t>/</a:t>
                      </a:r>
                      <a:r>
                        <a:rPr lang="zh-CN" sz="2000" kern="100">
                          <a:effectLst/>
                        </a:rPr>
                        <a:t>教师用户代表</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13357102333</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HolleyYang</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dirty="0">
                          <a:effectLst/>
                        </a:rPr>
                        <a:t>yangc@zucc.edu.cn</a:t>
                      </a:r>
                      <a:endParaRPr lang="zh-CN" sz="2000" kern="100" dirty="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理四 </a:t>
                      </a:r>
                      <a:r>
                        <a:rPr lang="en-US" sz="2000" kern="100">
                          <a:effectLst/>
                        </a:rPr>
                        <a:t>504</a:t>
                      </a:r>
                      <a:endParaRPr lang="zh-CN" sz="2000" kern="100">
                        <a:effectLst/>
                        <a:latin typeface="Times New Roman" panose="02020603050405020304" pitchFamily="18" charset="0"/>
                        <a:ea typeface="宋体" panose="02010600030101010101" pitchFamily="2" charset="-122"/>
                      </a:endParaRPr>
                    </a:p>
                  </a:txBody>
                  <a:tcPr marL="80001" marR="80001" marT="0" marB="0"/>
                </a:tc>
                <a:extLst>
                  <a:ext uri="{0D108BD9-81ED-4DB2-BD59-A6C34878D82A}">
                    <a16:rowId xmlns:a16="http://schemas.microsoft.com/office/drawing/2014/main" val="3871374342"/>
                  </a:ext>
                </a:extLst>
              </a:tr>
              <a:tr h="746678">
                <a:tc>
                  <a:txBody>
                    <a:bodyPr/>
                    <a:lstStyle/>
                    <a:p>
                      <a:pPr algn="just">
                        <a:spcAft>
                          <a:spcPts val="0"/>
                        </a:spcAft>
                      </a:pPr>
                      <a:r>
                        <a:rPr lang="zh-CN" sz="2000" kern="100">
                          <a:effectLst/>
                        </a:rPr>
                        <a:t>侯宏仑老师</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任务下达者</a:t>
                      </a:r>
                      <a:r>
                        <a:rPr lang="en-US" sz="2000" kern="100">
                          <a:effectLst/>
                        </a:rPr>
                        <a:t>/</a:t>
                      </a:r>
                      <a:r>
                        <a:rPr lang="zh-CN" sz="2000" kern="100">
                          <a:effectLst/>
                        </a:rPr>
                        <a:t>客户</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13071858629</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Tuuuuuuudou</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ubilabs@zucc.edu.cn</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dirty="0">
                          <a:effectLst/>
                        </a:rPr>
                        <a:t>理四 </a:t>
                      </a:r>
                      <a:r>
                        <a:rPr lang="en-US" sz="2000" kern="100" dirty="0">
                          <a:effectLst/>
                        </a:rPr>
                        <a:t>501</a:t>
                      </a:r>
                      <a:endParaRPr lang="zh-CN" sz="2000" kern="100" dirty="0">
                        <a:effectLst/>
                        <a:latin typeface="Times New Roman" panose="02020603050405020304" pitchFamily="18" charset="0"/>
                        <a:ea typeface="宋体" panose="02010600030101010101" pitchFamily="2" charset="-122"/>
                      </a:endParaRPr>
                    </a:p>
                  </a:txBody>
                  <a:tcPr marL="80001" marR="80001" marT="0" marB="0"/>
                </a:tc>
                <a:extLst>
                  <a:ext uri="{0D108BD9-81ED-4DB2-BD59-A6C34878D82A}">
                    <a16:rowId xmlns:a16="http://schemas.microsoft.com/office/drawing/2014/main" val="3195642218"/>
                  </a:ext>
                </a:extLst>
              </a:tr>
            </a:tbl>
          </a:graphicData>
        </a:graphic>
      </p:graphicFrame>
    </p:spTree>
    <p:extLst>
      <p:ext uri="{BB962C8B-B14F-4D97-AF65-F5344CB8AC3E}">
        <p14:creationId xmlns:p14="http://schemas.microsoft.com/office/powerpoint/2010/main" val="36974252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494689" y="0"/>
            <a:ext cx="5008288"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评审制度</a:t>
            </a:r>
          </a:p>
        </p:txBody>
      </p:sp>
      <p:sp>
        <p:nvSpPr>
          <p:cNvPr id="3" name="矩形 2">
            <a:extLst>
              <a:ext uri="{FF2B5EF4-FFF2-40B4-BE49-F238E27FC236}">
                <a16:creationId xmlns:a16="http://schemas.microsoft.com/office/drawing/2014/main" id="{7784E677-C223-4274-A566-552089AD0101}"/>
              </a:ext>
            </a:extLst>
          </p:cNvPr>
          <p:cNvSpPr/>
          <p:nvPr/>
        </p:nvSpPr>
        <p:spPr>
          <a:xfrm>
            <a:off x="377072" y="2158953"/>
            <a:ext cx="11095348" cy="3970318"/>
          </a:xfrm>
          <a:prstGeom prst="rect">
            <a:avLst/>
          </a:prstGeom>
        </p:spPr>
        <p:txBody>
          <a:bodyPr wrap="square">
            <a:spAutoFit/>
          </a:bodyPr>
          <a:lstStyle/>
          <a:p>
            <a:r>
              <a:rPr lang="en-US" altLang="zh-CN" sz="2800" b="1" dirty="0"/>
              <a:t>1</a:t>
            </a:r>
            <a:r>
              <a:rPr lang="zh-CN" altLang="zh-CN" sz="2800" b="1" dirty="0"/>
              <a:t>、评审人员要求：</a:t>
            </a:r>
            <a:endParaRPr lang="zh-CN" altLang="zh-CN" sz="2800" dirty="0"/>
          </a:p>
          <a:p>
            <a:r>
              <a:rPr lang="zh-CN" altLang="zh-CN" sz="2800" dirty="0"/>
              <a:t>原则上所有项目干系人必须参加评审，其他</a:t>
            </a:r>
            <a:r>
              <a:rPr lang="en-US" altLang="zh-CN" sz="2800" dirty="0"/>
              <a:t>CCB</a:t>
            </a:r>
            <a:r>
              <a:rPr lang="zh-CN" altLang="zh-CN" sz="2800" dirty="0"/>
              <a:t>成员不做强制要求，产品线项目经理以及</a:t>
            </a:r>
            <a:r>
              <a:rPr lang="en-US" altLang="zh-CN" sz="2800" dirty="0"/>
              <a:t>CCB</a:t>
            </a:r>
            <a:r>
              <a:rPr lang="zh-CN" altLang="zh-CN" sz="2800" dirty="0"/>
              <a:t>负责人有权有责邀请其他干系人参会。</a:t>
            </a:r>
          </a:p>
          <a:p>
            <a:r>
              <a:rPr lang="zh-CN" altLang="zh-CN" sz="2800" dirty="0"/>
              <a:t>项目干系人可包括但不限于：项目经理，上层领导，客户，测试人员，</a:t>
            </a:r>
            <a:r>
              <a:rPr lang="en-US" altLang="zh-CN" sz="2800" dirty="0"/>
              <a:t>CCB</a:t>
            </a:r>
            <a:r>
              <a:rPr lang="zh-CN" altLang="zh-CN" sz="2800" dirty="0"/>
              <a:t>成员，行业专家，技术专家。</a:t>
            </a:r>
          </a:p>
          <a:p>
            <a:r>
              <a:rPr lang="en-US" altLang="zh-CN" sz="2800" b="1" dirty="0"/>
              <a:t>2</a:t>
            </a:r>
            <a:r>
              <a:rPr lang="zh-CN" altLang="zh-CN" sz="2800" b="1" dirty="0"/>
              <a:t>、评审发起：</a:t>
            </a:r>
            <a:endParaRPr lang="zh-CN" altLang="zh-CN" sz="2800" dirty="0"/>
          </a:p>
          <a:p>
            <a:r>
              <a:rPr lang="zh-CN" altLang="zh-CN" sz="2800" dirty="0"/>
              <a:t>评审发起人至少提前两天发起评审流程，预订会议室，发送评审文档以及相关材料，并明确评审事宜，</a:t>
            </a:r>
            <a:endParaRPr lang="en-US" altLang="zh-CN" sz="2800" dirty="0"/>
          </a:p>
          <a:p>
            <a:pPr lvl="0"/>
            <a:endParaRPr lang="en-US" altLang="zh-CN" sz="2800" dirty="0"/>
          </a:p>
        </p:txBody>
      </p:sp>
    </p:spTree>
    <p:extLst>
      <p:ext uri="{BB962C8B-B14F-4D97-AF65-F5344CB8AC3E}">
        <p14:creationId xmlns:p14="http://schemas.microsoft.com/office/powerpoint/2010/main" val="30961355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494689" y="0"/>
            <a:ext cx="5008288"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评审制度</a:t>
            </a:r>
          </a:p>
        </p:txBody>
      </p:sp>
      <p:sp>
        <p:nvSpPr>
          <p:cNvPr id="3" name="矩形 2">
            <a:extLst>
              <a:ext uri="{FF2B5EF4-FFF2-40B4-BE49-F238E27FC236}">
                <a16:creationId xmlns:a16="http://schemas.microsoft.com/office/drawing/2014/main" id="{7784E677-C223-4274-A566-552089AD0101}"/>
              </a:ext>
            </a:extLst>
          </p:cNvPr>
          <p:cNvSpPr/>
          <p:nvPr/>
        </p:nvSpPr>
        <p:spPr>
          <a:xfrm>
            <a:off x="377072" y="2045831"/>
            <a:ext cx="11095348" cy="4401205"/>
          </a:xfrm>
          <a:prstGeom prst="rect">
            <a:avLst/>
          </a:prstGeom>
        </p:spPr>
        <p:txBody>
          <a:bodyPr wrap="square">
            <a:spAutoFit/>
          </a:bodyPr>
          <a:lstStyle/>
          <a:p>
            <a:r>
              <a:rPr lang="zh-CN" altLang="zh-CN" sz="2800" b="1" dirty="0"/>
              <a:t>评审发起需包含的主要内容如下：</a:t>
            </a:r>
            <a:endParaRPr lang="zh-CN" altLang="zh-CN" sz="2800" dirty="0"/>
          </a:p>
          <a:p>
            <a:pPr lvl="0"/>
            <a:r>
              <a:rPr lang="zh-CN" altLang="zh-CN" sz="2800" b="1" dirty="0"/>
              <a:t>评审主题：</a:t>
            </a:r>
            <a:endParaRPr lang="zh-CN" altLang="zh-CN" sz="2800" dirty="0"/>
          </a:p>
          <a:p>
            <a:pPr lvl="0"/>
            <a:r>
              <a:rPr lang="zh-CN" altLang="zh-CN" sz="2800" b="1" dirty="0"/>
              <a:t>主要评审内容</a:t>
            </a:r>
            <a:r>
              <a:rPr lang="zh-CN" altLang="zh-CN" sz="2800" dirty="0"/>
              <a:t>：确定评审重点，提高评审效率</a:t>
            </a:r>
          </a:p>
          <a:p>
            <a:pPr lvl="0"/>
            <a:r>
              <a:rPr lang="zh-CN" altLang="zh-CN" sz="2800" b="1" dirty="0"/>
              <a:t>希望达成的结果：</a:t>
            </a:r>
            <a:r>
              <a:rPr lang="zh-CN" altLang="zh-CN" sz="2800" dirty="0"/>
              <a:t>明确本次评审的目的，达成的结果</a:t>
            </a:r>
          </a:p>
          <a:p>
            <a:pPr lvl="0"/>
            <a:r>
              <a:rPr lang="zh-CN" altLang="zh-CN" sz="2800" b="1" dirty="0"/>
              <a:t>评审委员名单：</a:t>
            </a:r>
            <a:r>
              <a:rPr lang="zh-CN" altLang="zh-CN" sz="2800" dirty="0"/>
              <a:t>项目干系人以及指定的其他参会人员 </a:t>
            </a:r>
          </a:p>
          <a:p>
            <a:pPr lvl="0"/>
            <a:r>
              <a:rPr lang="zh-CN" altLang="zh-CN" sz="2800" b="1" dirty="0"/>
              <a:t>评审记录员：</a:t>
            </a:r>
            <a:r>
              <a:rPr lang="zh-CN" altLang="zh-CN" sz="2800" dirty="0"/>
              <a:t>负责评审记录以及评审结果总结，发送</a:t>
            </a:r>
          </a:p>
          <a:p>
            <a:pPr lvl="0"/>
            <a:r>
              <a:rPr lang="zh-CN" altLang="zh-CN" sz="2800" b="1" dirty="0"/>
              <a:t>会议主持人：</a:t>
            </a:r>
            <a:r>
              <a:rPr lang="zh-CN" altLang="zh-CN" sz="2800" dirty="0"/>
              <a:t>主持并保证</a:t>
            </a:r>
            <a:r>
              <a:rPr lang="zh-CN" altLang="zh-CN" sz="2800" u="sng" dirty="0"/>
              <a:t>会议</a:t>
            </a:r>
            <a:r>
              <a:rPr lang="zh-CN" altLang="zh-CN" sz="2800" dirty="0"/>
              <a:t>的高效</a:t>
            </a:r>
          </a:p>
          <a:p>
            <a:pPr lvl="0"/>
            <a:r>
              <a:rPr lang="zh-CN" altLang="zh-CN" sz="2800" b="1" dirty="0"/>
              <a:t>评审文档以及相关材料：</a:t>
            </a:r>
            <a:r>
              <a:rPr lang="zh-CN" altLang="zh-CN" sz="2800" dirty="0"/>
              <a:t>相关材料是指与评审文档相关的或有影响的，以及有助于理解评审内容的文档或链接。</a:t>
            </a:r>
            <a:endParaRPr lang="en-US" altLang="zh-CN" sz="2800" dirty="0"/>
          </a:p>
          <a:p>
            <a:pPr lvl="0"/>
            <a:endParaRPr lang="en-US" altLang="zh-CN" sz="2800" dirty="0"/>
          </a:p>
        </p:txBody>
      </p:sp>
    </p:spTree>
    <p:extLst>
      <p:ext uri="{BB962C8B-B14F-4D97-AF65-F5344CB8AC3E}">
        <p14:creationId xmlns:p14="http://schemas.microsoft.com/office/powerpoint/2010/main" val="38907709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494689" y="0"/>
            <a:ext cx="5008288"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评审制度</a:t>
            </a:r>
          </a:p>
        </p:txBody>
      </p:sp>
      <p:sp>
        <p:nvSpPr>
          <p:cNvPr id="3" name="矩形 2">
            <a:extLst>
              <a:ext uri="{FF2B5EF4-FFF2-40B4-BE49-F238E27FC236}">
                <a16:creationId xmlns:a16="http://schemas.microsoft.com/office/drawing/2014/main" id="{7784E677-C223-4274-A566-552089AD0101}"/>
              </a:ext>
            </a:extLst>
          </p:cNvPr>
          <p:cNvSpPr/>
          <p:nvPr/>
        </p:nvSpPr>
        <p:spPr>
          <a:xfrm>
            <a:off x="451159" y="1480222"/>
            <a:ext cx="11095348" cy="4832092"/>
          </a:xfrm>
          <a:prstGeom prst="rect">
            <a:avLst/>
          </a:prstGeom>
        </p:spPr>
        <p:txBody>
          <a:bodyPr wrap="square">
            <a:spAutoFit/>
          </a:bodyPr>
          <a:lstStyle/>
          <a:p>
            <a:pPr lvl="0"/>
            <a:endParaRPr lang="en-US" altLang="zh-CN" sz="2800" dirty="0"/>
          </a:p>
          <a:p>
            <a:r>
              <a:rPr lang="en-US" altLang="zh-CN" sz="2800" b="1" dirty="0"/>
              <a:t>3</a:t>
            </a:r>
            <a:r>
              <a:rPr lang="zh-CN" altLang="zh-CN" sz="2800" b="1" dirty="0"/>
              <a:t>、预评审：</a:t>
            </a:r>
            <a:endParaRPr lang="zh-CN" altLang="zh-CN" sz="2800" dirty="0"/>
          </a:p>
          <a:p>
            <a:r>
              <a:rPr lang="zh-CN" altLang="zh-CN" sz="2800" dirty="0"/>
              <a:t>评审委员收到评审请求后，需提前查看评审文档，并输出评审记录表，发给评审发起人，评审发起人在正式会议评审时，需解答所有评审问题。</a:t>
            </a:r>
          </a:p>
          <a:p>
            <a:r>
              <a:rPr lang="en-US" altLang="zh-CN" sz="2800" b="1" dirty="0"/>
              <a:t>4</a:t>
            </a:r>
            <a:r>
              <a:rPr lang="zh-CN" altLang="zh-CN" sz="2800" b="1" dirty="0"/>
              <a:t>、评审输出：</a:t>
            </a:r>
            <a:endParaRPr lang="zh-CN" altLang="zh-CN" sz="2800" dirty="0"/>
          </a:p>
          <a:p>
            <a:r>
              <a:rPr lang="zh-CN" altLang="zh-CN" sz="2800" dirty="0"/>
              <a:t>会议结束，评审记录员输出会议纪要以及评审记录表，评审检查表，发送给所有参会人员以及相关领导和干系人。</a:t>
            </a:r>
          </a:p>
          <a:p>
            <a:pPr lvl="0"/>
            <a:r>
              <a:rPr lang="zh-CN" altLang="zh-CN" sz="2800" b="1" dirty="0"/>
              <a:t>其他评审要求：</a:t>
            </a:r>
            <a:endParaRPr lang="zh-CN" altLang="zh-CN" sz="2800" dirty="0"/>
          </a:p>
          <a:p>
            <a:pPr lvl="1"/>
            <a:r>
              <a:rPr lang="zh-CN" altLang="zh-CN" sz="2800" dirty="0"/>
              <a:t>建立基线的文档，不允许随意更改，必须通过</a:t>
            </a:r>
            <a:r>
              <a:rPr lang="en-US" altLang="zh-CN" sz="2800" dirty="0"/>
              <a:t>CCB</a:t>
            </a:r>
            <a:r>
              <a:rPr lang="zh-CN" altLang="zh-CN" sz="2800" dirty="0"/>
              <a:t>评审。</a:t>
            </a:r>
          </a:p>
          <a:p>
            <a:pPr lvl="1"/>
            <a:r>
              <a:rPr lang="zh-CN" altLang="zh-CN" sz="2800" dirty="0"/>
              <a:t>修改后的文档，需要经过验证人验证通过，然后提交配置库。</a:t>
            </a:r>
          </a:p>
        </p:txBody>
      </p:sp>
    </p:spTree>
    <p:extLst>
      <p:ext uri="{BB962C8B-B14F-4D97-AF65-F5344CB8AC3E}">
        <p14:creationId xmlns:p14="http://schemas.microsoft.com/office/powerpoint/2010/main" val="41058675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517335"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批准签字</a:t>
            </a:r>
          </a:p>
        </p:txBody>
      </p:sp>
      <p:sp>
        <p:nvSpPr>
          <p:cNvPr id="3" name="矩形 2">
            <a:extLst>
              <a:ext uri="{FF2B5EF4-FFF2-40B4-BE49-F238E27FC236}">
                <a16:creationId xmlns:a16="http://schemas.microsoft.com/office/drawing/2014/main" id="{1F99F20E-38EB-49F5-AAAD-306A7B6D712F}"/>
              </a:ext>
            </a:extLst>
          </p:cNvPr>
          <p:cNvSpPr/>
          <p:nvPr/>
        </p:nvSpPr>
        <p:spPr>
          <a:xfrm>
            <a:off x="549897" y="1668545"/>
            <a:ext cx="4644272" cy="3046988"/>
          </a:xfrm>
          <a:prstGeom prst="rect">
            <a:avLst/>
          </a:prstGeom>
        </p:spPr>
        <p:txBody>
          <a:bodyPr wrap="square">
            <a:spAutoFit/>
          </a:bodyPr>
          <a:lstStyle/>
          <a:p>
            <a:pPr algn="just">
              <a:spcAft>
                <a:spcPts val="0"/>
              </a:spcAft>
            </a:pPr>
            <a:r>
              <a:rPr lang="zh-CN" altLang="zh-CN" sz="2400" b="1" kern="100" dirty="0">
                <a:latin typeface="+mn-ea"/>
              </a:rPr>
              <a:t>给予委员会批准：</a:t>
            </a:r>
          </a:p>
          <a:p>
            <a:pPr algn="just">
              <a:spcAft>
                <a:spcPts val="0"/>
              </a:spcAft>
            </a:pPr>
            <a:r>
              <a:rPr lang="en-US" altLang="zh-CN" sz="2400" b="1" kern="100" dirty="0">
                <a:latin typeface="+mn-ea"/>
              </a:rPr>
              <a:t> </a:t>
            </a:r>
            <a:endParaRPr lang="zh-CN" altLang="zh-CN" sz="2400" b="1" kern="100" dirty="0">
              <a:latin typeface="+mn-ea"/>
            </a:endParaRPr>
          </a:p>
          <a:p>
            <a:pPr algn="just">
              <a:spcAft>
                <a:spcPts val="0"/>
              </a:spcAft>
            </a:pPr>
            <a:r>
              <a:rPr lang="zh-CN" altLang="zh-CN" sz="2400" b="1" kern="100" dirty="0">
                <a:latin typeface="+mn-ea"/>
              </a:rPr>
              <a:t>客户名称：杨枨</a:t>
            </a:r>
          </a:p>
          <a:p>
            <a:pPr algn="just">
              <a:spcAft>
                <a:spcPts val="0"/>
              </a:spcAft>
            </a:pPr>
            <a:r>
              <a:rPr lang="zh-CN" altLang="zh-CN" sz="2400" b="1" kern="100" dirty="0">
                <a:latin typeface="+mn-ea"/>
              </a:rPr>
              <a:t>签字</a:t>
            </a:r>
            <a:r>
              <a:rPr lang="en-US" altLang="zh-CN" sz="2400" b="1" kern="100" dirty="0">
                <a:latin typeface="+mn-ea"/>
              </a:rPr>
              <a:t>:</a:t>
            </a:r>
            <a:endParaRPr lang="zh-CN" altLang="zh-CN" sz="2400" b="1" kern="100" dirty="0">
              <a:latin typeface="+mn-ea"/>
            </a:endParaRPr>
          </a:p>
          <a:p>
            <a:pPr algn="just">
              <a:spcAft>
                <a:spcPts val="0"/>
              </a:spcAft>
            </a:pPr>
            <a:r>
              <a:rPr lang="zh-CN" altLang="zh-CN" sz="2400" b="1" kern="100" dirty="0">
                <a:latin typeface="+mn-ea"/>
              </a:rPr>
              <a:t>签字日期：</a:t>
            </a:r>
            <a:r>
              <a:rPr lang="en-US" altLang="zh-CN" sz="2400" b="1" kern="100" dirty="0">
                <a:latin typeface="+mn-ea"/>
              </a:rPr>
              <a:t>2019</a:t>
            </a:r>
            <a:r>
              <a:rPr lang="zh-CN" altLang="zh-CN" sz="2400" b="1" kern="100" dirty="0">
                <a:latin typeface="+mn-ea"/>
              </a:rPr>
              <a:t>年 </a:t>
            </a:r>
            <a:r>
              <a:rPr lang="en-US" altLang="zh-CN" sz="2400" b="1" kern="100" dirty="0">
                <a:latin typeface="+mn-ea"/>
              </a:rPr>
              <a:t>  </a:t>
            </a:r>
            <a:r>
              <a:rPr lang="zh-CN" altLang="zh-CN" sz="2400" b="1" kern="100" dirty="0">
                <a:latin typeface="+mn-ea"/>
              </a:rPr>
              <a:t>月 </a:t>
            </a:r>
            <a:r>
              <a:rPr lang="en-US" altLang="zh-CN" sz="2400" b="1" kern="100" dirty="0">
                <a:latin typeface="+mn-ea"/>
              </a:rPr>
              <a:t>  </a:t>
            </a:r>
            <a:r>
              <a:rPr lang="zh-CN" altLang="zh-CN" sz="2400" b="1" kern="100" dirty="0">
                <a:latin typeface="+mn-ea"/>
              </a:rPr>
              <a:t>日</a:t>
            </a:r>
          </a:p>
          <a:p>
            <a:pPr algn="just">
              <a:spcAft>
                <a:spcPts val="0"/>
              </a:spcAft>
            </a:pPr>
            <a:r>
              <a:rPr lang="zh-CN" altLang="zh-CN" sz="2400" b="1" kern="100" dirty="0">
                <a:latin typeface="+mn-ea"/>
              </a:rPr>
              <a:t>客户名称：侯宏仑</a:t>
            </a:r>
          </a:p>
          <a:p>
            <a:pPr algn="just">
              <a:spcAft>
                <a:spcPts val="0"/>
              </a:spcAft>
            </a:pPr>
            <a:r>
              <a:rPr lang="zh-CN" altLang="zh-CN" sz="2400" b="1" kern="100" dirty="0">
                <a:latin typeface="+mn-ea"/>
              </a:rPr>
              <a:t>签字</a:t>
            </a:r>
            <a:r>
              <a:rPr lang="en-US" altLang="zh-CN" sz="2400" b="1" kern="100" dirty="0">
                <a:latin typeface="+mn-ea"/>
              </a:rPr>
              <a:t>:</a:t>
            </a:r>
            <a:endParaRPr lang="zh-CN" altLang="zh-CN" sz="2400" b="1" kern="100" dirty="0">
              <a:latin typeface="+mn-ea"/>
            </a:endParaRPr>
          </a:p>
          <a:p>
            <a:pPr algn="just">
              <a:spcAft>
                <a:spcPts val="0"/>
              </a:spcAft>
            </a:pPr>
            <a:r>
              <a:rPr lang="zh-CN" altLang="zh-CN" sz="2400" b="1" kern="100" dirty="0">
                <a:latin typeface="+mn-ea"/>
              </a:rPr>
              <a:t>签字日期：</a:t>
            </a:r>
            <a:r>
              <a:rPr lang="en-US" altLang="zh-CN" sz="2400" b="1" kern="100" dirty="0">
                <a:latin typeface="+mn-ea"/>
              </a:rPr>
              <a:t>2019</a:t>
            </a:r>
            <a:r>
              <a:rPr lang="zh-CN" altLang="zh-CN" sz="2400" b="1" kern="100" dirty="0">
                <a:latin typeface="+mn-ea"/>
              </a:rPr>
              <a:t>年 </a:t>
            </a:r>
            <a:r>
              <a:rPr lang="en-US" altLang="zh-CN" sz="2400" b="1" kern="100" dirty="0">
                <a:latin typeface="+mn-ea"/>
              </a:rPr>
              <a:t>  </a:t>
            </a:r>
            <a:r>
              <a:rPr lang="zh-CN" altLang="zh-CN" sz="2400" b="1" kern="100" dirty="0">
                <a:latin typeface="+mn-ea"/>
              </a:rPr>
              <a:t>月 </a:t>
            </a:r>
            <a:r>
              <a:rPr lang="en-US" altLang="zh-CN" sz="2400" b="1" kern="100" dirty="0">
                <a:latin typeface="+mn-ea"/>
              </a:rPr>
              <a:t>  </a:t>
            </a:r>
            <a:r>
              <a:rPr lang="zh-CN" altLang="zh-CN" sz="2400" b="1" kern="100" dirty="0">
                <a:latin typeface="+mn-ea"/>
              </a:rPr>
              <a:t>日</a:t>
            </a:r>
          </a:p>
        </p:txBody>
      </p:sp>
      <p:sp>
        <p:nvSpPr>
          <p:cNvPr id="6" name="矩形 5">
            <a:extLst>
              <a:ext uri="{FF2B5EF4-FFF2-40B4-BE49-F238E27FC236}">
                <a16:creationId xmlns:a16="http://schemas.microsoft.com/office/drawing/2014/main" id="{F3C7F44F-53AE-45EE-885F-65D5BFE92559}"/>
              </a:ext>
            </a:extLst>
          </p:cNvPr>
          <p:cNvSpPr/>
          <p:nvPr/>
        </p:nvSpPr>
        <p:spPr>
          <a:xfrm>
            <a:off x="5998865" y="1668545"/>
            <a:ext cx="6096000" cy="1200329"/>
          </a:xfrm>
          <a:prstGeom prst="rect">
            <a:avLst/>
          </a:prstGeom>
        </p:spPr>
        <p:txBody>
          <a:bodyPr>
            <a:spAutoFit/>
          </a:bodyPr>
          <a:lstStyle/>
          <a:p>
            <a:pPr algn="just">
              <a:spcAft>
                <a:spcPts val="0"/>
              </a:spcAft>
            </a:pPr>
            <a:r>
              <a:rPr lang="en-US" altLang="zh-CN" b="1" kern="100" dirty="0">
                <a:latin typeface="+mn-ea"/>
              </a:rPr>
              <a:t>CCB</a:t>
            </a:r>
            <a:r>
              <a:rPr lang="zh-CN" altLang="zh-CN" b="1" kern="100" dirty="0">
                <a:latin typeface="+mn-ea"/>
              </a:rPr>
              <a:t>组成成员签字：</a:t>
            </a:r>
          </a:p>
          <a:p>
            <a:pPr algn="just">
              <a:spcAft>
                <a:spcPts val="0"/>
              </a:spcAft>
            </a:pPr>
            <a:r>
              <a:rPr lang="en-US" altLang="zh-CN" b="1" kern="100" dirty="0">
                <a:latin typeface="+mn-ea"/>
              </a:rPr>
              <a:t> </a:t>
            </a:r>
            <a:endParaRPr lang="zh-CN" altLang="zh-CN" b="1" kern="100" dirty="0">
              <a:latin typeface="+mn-ea"/>
            </a:endParaRPr>
          </a:p>
          <a:p>
            <a:pPr algn="just">
              <a:spcAft>
                <a:spcPts val="0"/>
              </a:spcAft>
            </a:pPr>
            <a:r>
              <a:rPr lang="en-US" altLang="zh-CN" b="1" kern="100" dirty="0">
                <a:latin typeface="+mn-ea"/>
              </a:rPr>
              <a:t>CCB</a:t>
            </a:r>
            <a:r>
              <a:rPr lang="zh-CN" altLang="zh-CN" b="1" kern="100" dirty="0">
                <a:latin typeface="+mn-ea"/>
              </a:rPr>
              <a:t>主席名称：刘祺</a:t>
            </a:r>
          </a:p>
          <a:p>
            <a:pPr algn="just">
              <a:spcAft>
                <a:spcPts val="0"/>
              </a:spcAft>
            </a:pPr>
            <a:r>
              <a:rPr lang="zh-CN" altLang="zh-CN" b="1" kern="100" dirty="0">
                <a:latin typeface="+mn-ea"/>
              </a:rPr>
              <a:t>签字：刘祺</a:t>
            </a:r>
          </a:p>
        </p:txBody>
      </p:sp>
    </p:spTree>
    <p:extLst>
      <p:ext uri="{BB962C8B-B14F-4D97-AF65-F5344CB8AC3E}">
        <p14:creationId xmlns:p14="http://schemas.microsoft.com/office/powerpoint/2010/main" val="2871727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517335"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批准签字</a:t>
            </a:r>
          </a:p>
        </p:txBody>
      </p:sp>
      <p:pic>
        <p:nvPicPr>
          <p:cNvPr id="5" name="图片 4">
            <a:extLst>
              <a:ext uri="{FF2B5EF4-FFF2-40B4-BE49-F238E27FC236}">
                <a16:creationId xmlns:a16="http://schemas.microsoft.com/office/drawing/2014/main" id="{065B1C88-285D-43F5-A2D0-9A255F274193}"/>
              </a:ext>
            </a:extLst>
          </p:cNvPr>
          <p:cNvPicPr>
            <a:picLocks noChangeAspect="1"/>
          </p:cNvPicPr>
          <p:nvPr/>
        </p:nvPicPr>
        <p:blipFill rotWithShape="1">
          <a:blip r:embed="rId2">
            <a:extLst>
              <a:ext uri="{28A0092B-C50C-407E-A947-70E740481C1C}">
                <a14:useLocalDpi xmlns:a14="http://schemas.microsoft.com/office/drawing/2010/main" val="0"/>
              </a:ext>
            </a:extLst>
          </a:blip>
          <a:srcRect t="7943" b="5139"/>
          <a:stretch/>
        </p:blipFill>
        <p:spPr>
          <a:xfrm>
            <a:off x="2961941" y="1245319"/>
            <a:ext cx="5517335" cy="5097115"/>
          </a:xfrm>
          <a:prstGeom prst="rect">
            <a:avLst/>
          </a:prstGeom>
        </p:spPr>
      </p:pic>
    </p:spTree>
    <p:extLst>
      <p:ext uri="{BB962C8B-B14F-4D97-AF65-F5344CB8AC3E}">
        <p14:creationId xmlns:p14="http://schemas.microsoft.com/office/powerpoint/2010/main" val="8995460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ORDRI TOOLS WATERMARK" val="y3oooted"/>
</p:tagLst>
</file>

<file path=ppt/theme/theme1.xml><?xml version="1.0" encoding="utf-8"?>
<a:theme xmlns:a="http://schemas.openxmlformats.org/drawingml/2006/main" name="清风素材 https://12sc.taobao.com">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7733</Words>
  <Application>Microsoft Office PowerPoint</Application>
  <PresentationFormat>宽屏</PresentationFormat>
  <Paragraphs>2072</Paragraphs>
  <Slides>125</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125</vt:i4>
      </vt:variant>
    </vt:vector>
  </HeadingPairs>
  <TitlesOfParts>
    <vt:vector size="137" baseType="lpstr">
      <vt:lpstr>等线</vt:lpstr>
      <vt:lpstr>等线 Light</vt:lpstr>
      <vt:lpstr>黑体</vt:lpstr>
      <vt:lpstr>宋体</vt:lpstr>
      <vt:lpstr>微软雅黑</vt:lpstr>
      <vt:lpstr>Arial</vt:lpstr>
      <vt:lpstr>Calibri</vt:lpstr>
      <vt:lpstr>Century Gothic</vt:lpstr>
      <vt:lpstr>Courier New</vt:lpstr>
      <vt:lpstr>Times New Roman</vt:lpstr>
      <vt:lpstr>Wingdings</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大侠素材铺</dc:creator>
  <dc:description>大侠素材铺_x000d_
淘宝店：https://dxpu.taobao.com/</dc:description>
  <cp:lastModifiedBy>xch752</cp:lastModifiedBy>
  <cp:revision>84</cp:revision>
  <dcterms:created xsi:type="dcterms:W3CDTF">2015-08-18T05:03:53Z</dcterms:created>
  <dcterms:modified xsi:type="dcterms:W3CDTF">2019-01-16T00:00:38Z</dcterms:modified>
  <cp:category>https://dxpu.taobao.com/</cp:category>
</cp:coreProperties>
</file>